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50" r:id="rId2"/>
    <p:sldId id="351" r:id="rId3"/>
    <p:sldId id="352" r:id="rId4"/>
    <p:sldId id="355" r:id="rId5"/>
    <p:sldId id="356" r:id="rId6"/>
    <p:sldId id="341" r:id="rId7"/>
    <p:sldId id="342" r:id="rId8"/>
    <p:sldId id="359" r:id="rId9"/>
    <p:sldId id="360" r:id="rId10"/>
    <p:sldId id="361" r:id="rId11"/>
    <p:sldId id="362" r:id="rId12"/>
    <p:sldId id="363" r:id="rId13"/>
    <p:sldId id="364" r:id="rId14"/>
    <p:sldId id="324" r:id="rId15"/>
    <p:sldId id="334" r:id="rId16"/>
    <p:sldId id="366" r:id="rId17"/>
    <p:sldId id="353" r:id="rId18"/>
    <p:sldId id="348" r:id="rId19"/>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54">
          <p15:clr>
            <a:srgbClr val="A4A3A4"/>
          </p15:clr>
        </p15:guide>
        <p15:guide id="2" orient="horz" pos="323">
          <p15:clr>
            <a:srgbClr val="A4A3A4"/>
          </p15:clr>
        </p15:guide>
        <p15:guide id="3" orient="horz" pos="542">
          <p15:clr>
            <a:srgbClr val="A4A3A4"/>
          </p15:clr>
        </p15:guide>
        <p15:guide id="4" pos="2880">
          <p15:clr>
            <a:srgbClr val="A4A3A4"/>
          </p15:clr>
        </p15:guide>
        <p15:guide id="5" pos="206">
          <p15:clr>
            <a:srgbClr val="A4A3A4"/>
          </p15:clr>
        </p15:guide>
        <p15:guide id="6" pos="5568">
          <p15:clr>
            <a:srgbClr val="A4A3A4"/>
          </p15:clr>
        </p15:guide>
        <p15:guide id="7" pos="479">
          <p15:clr>
            <a:srgbClr val="A4A3A4"/>
          </p15:clr>
        </p15:guide>
        <p15:guide id="8" orient="horz" pos="111">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11B"/>
    <a:srgbClr val="008D4C"/>
    <a:srgbClr val="91C81F"/>
    <a:srgbClr val="82C836"/>
    <a:srgbClr val="21B398"/>
    <a:srgbClr val="46647D"/>
    <a:srgbClr val="FF7814"/>
    <a:srgbClr val="00A7E3"/>
    <a:srgbClr val="FF66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8"/>
    <p:restoredTop sz="77112" autoAdjust="0"/>
  </p:normalViewPr>
  <p:slideViewPr>
    <p:cSldViewPr snapToGrid="0">
      <p:cViewPr>
        <p:scale>
          <a:sx n="85" d="100"/>
          <a:sy n="85" d="100"/>
        </p:scale>
        <p:origin x="-82" y="-58"/>
      </p:cViewPr>
      <p:guideLst>
        <p:guide orient="horz" pos="2154"/>
        <p:guide orient="horz" pos="323"/>
        <p:guide orient="horz" pos="542"/>
        <p:guide orient="horz" pos="111"/>
        <p:guide pos="2880"/>
        <p:guide pos="206"/>
        <p:guide pos="5568"/>
        <p:guide pos="479"/>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62" d="100"/>
          <a:sy n="62" d="100"/>
        </p:scale>
        <p:origin x="-169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46BB4F-ED2E-4983-9A34-3CB2BE461745}" type="datetimeFigureOut">
              <a:rPr lang="fr-BE"/>
              <a:pPr>
                <a:defRPr/>
              </a:pPr>
              <a:t>27/06/2017</a:t>
            </a:fld>
            <a:endParaRPr lang="fr-BE"/>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2C8F341-6C92-493B-B918-9FE65EF34E31}" type="slidenum">
              <a:rPr lang="fr-BE"/>
              <a:pPr>
                <a:defRPr/>
              </a:pPr>
              <a:t>‹N°›</a:t>
            </a:fld>
            <a:endParaRPr lang="fr-BE"/>
          </a:p>
        </p:txBody>
      </p:sp>
    </p:spTree>
    <p:extLst>
      <p:ext uri="{BB962C8B-B14F-4D97-AF65-F5344CB8AC3E}">
        <p14:creationId xmlns:p14="http://schemas.microsoft.com/office/powerpoint/2010/main" val="41595940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89EC3C4-1366-4971-990D-B7B7B3A4A986}" type="datetimeFigureOut">
              <a:rPr lang="fr-BE"/>
              <a:pPr>
                <a:defRPr/>
              </a:pPr>
              <a:t>27/06/2017</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BE"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A285674-2F62-490E-8C70-2C0F71B238D4}" type="slidenum">
              <a:rPr lang="fr-BE"/>
              <a:pPr>
                <a:defRPr/>
              </a:pPr>
              <a:t>‹N°›</a:t>
            </a:fld>
            <a:endParaRPr lang="fr-BE"/>
          </a:p>
        </p:txBody>
      </p:sp>
    </p:spTree>
    <p:extLst>
      <p:ext uri="{BB962C8B-B14F-4D97-AF65-F5344CB8AC3E}">
        <p14:creationId xmlns:p14="http://schemas.microsoft.com/office/powerpoint/2010/main" val="1711047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F35B1A0A-38E7-4D27-9D5B-DF023D04D1AB}" type="slidenum">
              <a:rPr lang="fr-BE"/>
              <a:pPr>
                <a:defRPr/>
              </a:pPr>
              <a:t>‹N°›</a:t>
            </a:fld>
            <a:endParaRPr lang="fr-BE"/>
          </a:p>
        </p:txBody>
      </p:sp>
    </p:spTree>
    <p:extLst>
      <p:ext uri="{BB962C8B-B14F-4D97-AF65-F5344CB8AC3E}">
        <p14:creationId xmlns:p14="http://schemas.microsoft.com/office/powerpoint/2010/main" val="338497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C207E592-1DBC-4539-8FBF-0B10FA490BAB}" type="slidenum">
              <a:rPr lang="fr-BE"/>
              <a:pPr>
                <a:defRPr/>
              </a:pPr>
              <a:t>‹N°›</a:t>
            </a:fld>
            <a:endParaRPr lang="fr-BE"/>
          </a:p>
        </p:txBody>
      </p:sp>
    </p:spTree>
    <p:extLst>
      <p:ext uri="{BB962C8B-B14F-4D97-AF65-F5344CB8AC3E}">
        <p14:creationId xmlns:p14="http://schemas.microsoft.com/office/powerpoint/2010/main" val="5113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C924EC63-EBAD-48F6-A589-5E457510FD2A}" type="slidenum">
              <a:rPr lang="fr-BE"/>
              <a:pPr>
                <a:defRPr/>
              </a:pPr>
              <a:t>‹N°›</a:t>
            </a:fld>
            <a:endParaRPr lang="fr-BE"/>
          </a:p>
        </p:txBody>
      </p:sp>
    </p:spTree>
    <p:extLst>
      <p:ext uri="{BB962C8B-B14F-4D97-AF65-F5344CB8AC3E}">
        <p14:creationId xmlns:p14="http://schemas.microsoft.com/office/powerpoint/2010/main" val="2399052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CCUEIL">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29413"/>
            <a:ext cx="914400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80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1221A385-D0B5-45DC-9338-C503D81E1DEF}" type="slidenum">
              <a:rPr lang="fr-BE"/>
              <a:pPr>
                <a:defRPr/>
              </a:pPr>
              <a:t>‹N°›</a:t>
            </a:fld>
            <a:endParaRPr lang="fr-BE"/>
          </a:p>
        </p:txBody>
      </p:sp>
    </p:spTree>
    <p:extLst>
      <p:ext uri="{BB962C8B-B14F-4D97-AF65-F5344CB8AC3E}">
        <p14:creationId xmlns:p14="http://schemas.microsoft.com/office/powerpoint/2010/main" val="46310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1D3B7071-3B57-43F5-8CA5-4E16573362BD}" type="slidenum">
              <a:rPr lang="fr-BE"/>
              <a:pPr>
                <a:defRPr/>
              </a:pPr>
              <a:t>‹N°›</a:t>
            </a:fld>
            <a:endParaRPr lang="fr-BE"/>
          </a:p>
        </p:txBody>
      </p:sp>
    </p:spTree>
    <p:extLst>
      <p:ext uri="{BB962C8B-B14F-4D97-AF65-F5344CB8AC3E}">
        <p14:creationId xmlns:p14="http://schemas.microsoft.com/office/powerpoint/2010/main" val="122580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3"/>
          <p:cNvSpPr>
            <a:spLocks noGrp="1"/>
          </p:cNvSpPr>
          <p:nvPr>
            <p:ph type="dt" sz="half" idx="10"/>
          </p:nvPr>
        </p:nvSpPr>
        <p:spPr/>
        <p:txBody>
          <a:bodyPr/>
          <a:lstStyle>
            <a:lvl1pPr>
              <a:defRPr/>
            </a:lvl1pPr>
          </a:lstStyle>
          <a:p>
            <a:pPr>
              <a:defRPr/>
            </a:pPr>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4C2C0851-4B21-424E-A438-81D0F89703F0}" type="slidenum">
              <a:rPr lang="fr-BE"/>
              <a:pPr>
                <a:defRPr/>
              </a:pPr>
              <a:t>‹N°›</a:t>
            </a:fld>
            <a:endParaRPr lang="fr-BE"/>
          </a:p>
        </p:txBody>
      </p:sp>
    </p:spTree>
    <p:extLst>
      <p:ext uri="{BB962C8B-B14F-4D97-AF65-F5344CB8AC3E}">
        <p14:creationId xmlns:p14="http://schemas.microsoft.com/office/powerpoint/2010/main" val="209853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3"/>
          <p:cNvSpPr>
            <a:spLocks noGrp="1"/>
          </p:cNvSpPr>
          <p:nvPr>
            <p:ph type="dt" sz="half" idx="10"/>
          </p:nvPr>
        </p:nvSpPr>
        <p:spPr/>
        <p:txBody>
          <a:bodyPr/>
          <a:lstStyle>
            <a:lvl1pPr>
              <a:defRPr/>
            </a:lvl1pPr>
          </a:lstStyle>
          <a:p>
            <a:pPr>
              <a:defRPr/>
            </a:pPr>
            <a:endParaRPr lang="fr-BE"/>
          </a:p>
        </p:txBody>
      </p:sp>
      <p:sp>
        <p:nvSpPr>
          <p:cNvPr id="8" name="Footer Placeholder 4"/>
          <p:cNvSpPr>
            <a:spLocks noGrp="1"/>
          </p:cNvSpPr>
          <p:nvPr>
            <p:ph type="ftr" sz="quarter" idx="11"/>
          </p:nvPr>
        </p:nvSpPr>
        <p:spPr/>
        <p:txBody>
          <a:bodyPr/>
          <a:lstStyle>
            <a:lvl1pPr>
              <a:defRPr/>
            </a:lvl1pPr>
          </a:lstStyle>
          <a:p>
            <a:pPr>
              <a:defRPr/>
            </a:pPr>
            <a:endParaRPr lang="fr-BE"/>
          </a:p>
        </p:txBody>
      </p:sp>
      <p:sp>
        <p:nvSpPr>
          <p:cNvPr id="9" name="Slide Number Placeholder 5"/>
          <p:cNvSpPr>
            <a:spLocks noGrp="1"/>
          </p:cNvSpPr>
          <p:nvPr>
            <p:ph type="sldNum" sz="quarter" idx="12"/>
          </p:nvPr>
        </p:nvSpPr>
        <p:spPr/>
        <p:txBody>
          <a:bodyPr/>
          <a:lstStyle>
            <a:lvl1pPr>
              <a:defRPr/>
            </a:lvl1pPr>
          </a:lstStyle>
          <a:p>
            <a:pPr>
              <a:defRPr/>
            </a:pPr>
            <a:fld id="{BDD36828-445C-4550-AE0B-4AC7352F4DB8}" type="slidenum">
              <a:rPr lang="fr-BE"/>
              <a:pPr>
                <a:defRPr/>
              </a:pPr>
              <a:t>‹N°›</a:t>
            </a:fld>
            <a:endParaRPr lang="fr-BE"/>
          </a:p>
        </p:txBody>
      </p:sp>
    </p:spTree>
    <p:extLst>
      <p:ext uri="{BB962C8B-B14F-4D97-AF65-F5344CB8AC3E}">
        <p14:creationId xmlns:p14="http://schemas.microsoft.com/office/powerpoint/2010/main" val="3183870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3"/>
          <p:cNvSpPr>
            <a:spLocks noGrp="1"/>
          </p:cNvSpPr>
          <p:nvPr>
            <p:ph type="dt" sz="half" idx="10"/>
          </p:nvPr>
        </p:nvSpPr>
        <p:spPr/>
        <p:txBody>
          <a:bodyPr/>
          <a:lstStyle>
            <a:lvl1pPr>
              <a:defRPr/>
            </a:lvl1pPr>
          </a:lstStyle>
          <a:p>
            <a:pPr>
              <a:defRPr/>
            </a:pPr>
            <a:endParaRPr lang="fr-BE"/>
          </a:p>
        </p:txBody>
      </p:sp>
      <p:sp>
        <p:nvSpPr>
          <p:cNvPr id="4" name="Footer Placeholder 4"/>
          <p:cNvSpPr>
            <a:spLocks noGrp="1"/>
          </p:cNvSpPr>
          <p:nvPr>
            <p:ph type="ftr" sz="quarter" idx="11"/>
          </p:nvPr>
        </p:nvSpPr>
        <p:spPr/>
        <p:txBody>
          <a:bodyPr/>
          <a:lstStyle>
            <a:lvl1pPr>
              <a:defRPr/>
            </a:lvl1pPr>
          </a:lstStyle>
          <a:p>
            <a:pPr>
              <a:defRPr/>
            </a:pPr>
            <a:endParaRPr lang="fr-BE"/>
          </a:p>
        </p:txBody>
      </p:sp>
      <p:sp>
        <p:nvSpPr>
          <p:cNvPr id="5" name="Slide Number Placeholder 5"/>
          <p:cNvSpPr>
            <a:spLocks noGrp="1"/>
          </p:cNvSpPr>
          <p:nvPr>
            <p:ph type="sldNum" sz="quarter" idx="12"/>
          </p:nvPr>
        </p:nvSpPr>
        <p:spPr/>
        <p:txBody>
          <a:bodyPr/>
          <a:lstStyle>
            <a:lvl1pPr>
              <a:defRPr/>
            </a:lvl1pPr>
          </a:lstStyle>
          <a:p>
            <a:pPr>
              <a:defRPr/>
            </a:pPr>
            <a:fld id="{08BF44A0-6DDD-40AC-9336-E545B3CF8EEB}" type="slidenum">
              <a:rPr lang="fr-BE"/>
              <a:pPr>
                <a:defRPr/>
              </a:pPr>
              <a:t>‹N°›</a:t>
            </a:fld>
            <a:endParaRPr lang="fr-BE"/>
          </a:p>
        </p:txBody>
      </p:sp>
    </p:spTree>
    <p:extLst>
      <p:ext uri="{BB962C8B-B14F-4D97-AF65-F5344CB8AC3E}">
        <p14:creationId xmlns:p14="http://schemas.microsoft.com/office/powerpoint/2010/main" val="3944026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BE"/>
          </a:p>
        </p:txBody>
      </p:sp>
      <p:sp>
        <p:nvSpPr>
          <p:cNvPr id="3" name="Footer Placeholder 4"/>
          <p:cNvSpPr>
            <a:spLocks noGrp="1"/>
          </p:cNvSpPr>
          <p:nvPr>
            <p:ph type="ftr" sz="quarter" idx="11"/>
          </p:nvPr>
        </p:nvSpPr>
        <p:spPr/>
        <p:txBody>
          <a:bodyPr/>
          <a:lstStyle>
            <a:lvl1pPr>
              <a:defRPr/>
            </a:lvl1pPr>
          </a:lstStyle>
          <a:p>
            <a:pPr>
              <a:defRPr/>
            </a:pPr>
            <a:endParaRPr lang="fr-BE"/>
          </a:p>
        </p:txBody>
      </p:sp>
      <p:sp>
        <p:nvSpPr>
          <p:cNvPr id="4" name="Slide Number Placeholder 5"/>
          <p:cNvSpPr>
            <a:spLocks noGrp="1"/>
          </p:cNvSpPr>
          <p:nvPr>
            <p:ph type="sldNum" sz="quarter" idx="12"/>
          </p:nvPr>
        </p:nvSpPr>
        <p:spPr/>
        <p:txBody>
          <a:bodyPr/>
          <a:lstStyle>
            <a:lvl1pPr>
              <a:defRPr/>
            </a:lvl1pPr>
          </a:lstStyle>
          <a:p>
            <a:pPr>
              <a:defRPr/>
            </a:pPr>
            <a:fld id="{DADFC0AF-7A1C-463B-991D-4D2E3F9BDD22}" type="slidenum">
              <a:rPr lang="fr-BE"/>
              <a:pPr>
                <a:defRPr/>
              </a:pPr>
              <a:t>‹N°›</a:t>
            </a:fld>
            <a:endParaRPr lang="fr-BE"/>
          </a:p>
        </p:txBody>
      </p:sp>
    </p:spTree>
    <p:extLst>
      <p:ext uri="{BB962C8B-B14F-4D97-AF65-F5344CB8AC3E}">
        <p14:creationId xmlns:p14="http://schemas.microsoft.com/office/powerpoint/2010/main" val="3355316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222BF1FE-AA87-4CDB-A95B-F38DF95F56D9}" type="slidenum">
              <a:rPr lang="fr-BE"/>
              <a:pPr>
                <a:defRPr/>
              </a:pPr>
              <a:t>‹N°›</a:t>
            </a:fld>
            <a:endParaRPr lang="fr-BE"/>
          </a:p>
        </p:txBody>
      </p:sp>
    </p:spTree>
    <p:extLst>
      <p:ext uri="{BB962C8B-B14F-4D97-AF65-F5344CB8AC3E}">
        <p14:creationId xmlns:p14="http://schemas.microsoft.com/office/powerpoint/2010/main" val="685035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186B6AD6-BBED-4355-B223-2DDAFD45A04A}" type="slidenum">
              <a:rPr lang="fr-BE"/>
              <a:pPr>
                <a:defRPr/>
              </a:pPr>
              <a:t>‹N°›</a:t>
            </a:fld>
            <a:endParaRPr lang="fr-BE"/>
          </a:p>
        </p:txBody>
      </p:sp>
    </p:spTree>
    <p:extLst>
      <p:ext uri="{BB962C8B-B14F-4D97-AF65-F5344CB8AC3E}">
        <p14:creationId xmlns:p14="http://schemas.microsoft.com/office/powerpoint/2010/main" val="2684450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BE" altLang="fr-F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BE" alt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2081CC5-CD2E-4907-A3F2-898402322CD9}"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514247" y="6519050"/>
            <a:ext cx="4598579" cy="307777"/>
          </a:xfrm>
          <a:prstGeom prst="rect">
            <a:avLst/>
          </a:prstGeom>
          <a:noFill/>
        </p:spPr>
        <p:txBody>
          <a:bodyPr wrap="square" rtlCol="0">
            <a:spAutoFit/>
          </a:bodyPr>
          <a:lstStyle/>
          <a:p>
            <a:pPr algn="r"/>
            <a:r>
              <a:rPr lang="fr-BE" sz="1400" dirty="0">
                <a:solidFill>
                  <a:schemeClr val="tx1">
                    <a:lumMod val="65000"/>
                    <a:lumOff val="35000"/>
                  </a:schemeClr>
                </a:solidFill>
                <a:latin typeface="Calibri" panose="020F0502020204030204" pitchFamily="34" charset="0"/>
              </a:rPr>
              <a:t>Assemblée générale / </a:t>
            </a:r>
            <a:r>
              <a:rPr lang="fr-BE" sz="1400" dirty="0" err="1">
                <a:solidFill>
                  <a:schemeClr val="tx1">
                    <a:lumMod val="65000"/>
                    <a:lumOff val="35000"/>
                  </a:schemeClr>
                </a:solidFill>
                <a:latin typeface="Calibri" panose="020F0502020204030204" pitchFamily="34" charset="0"/>
              </a:rPr>
              <a:t>Algemene</a:t>
            </a:r>
            <a:r>
              <a:rPr lang="fr-BE" sz="1400" dirty="0">
                <a:solidFill>
                  <a:schemeClr val="tx1">
                    <a:lumMod val="65000"/>
                    <a:lumOff val="35000"/>
                  </a:schemeClr>
                </a:solidFill>
                <a:latin typeface="Calibri" panose="020F0502020204030204" pitchFamily="34" charset="0"/>
              </a:rPr>
              <a:t> </a:t>
            </a:r>
            <a:r>
              <a:rPr lang="fr-BE" sz="1400" dirty="0" err="1">
                <a:solidFill>
                  <a:schemeClr val="tx1">
                    <a:lumMod val="65000"/>
                    <a:lumOff val="35000"/>
                  </a:schemeClr>
                </a:solidFill>
                <a:latin typeface="Calibri" panose="020F0502020204030204" pitchFamily="34" charset="0"/>
              </a:rPr>
              <a:t>vergadering</a:t>
            </a:r>
            <a:r>
              <a:rPr lang="fr-BE" sz="1400" dirty="0">
                <a:solidFill>
                  <a:schemeClr val="tx1">
                    <a:lumMod val="65000"/>
                    <a:lumOff val="35000"/>
                  </a:schemeClr>
                </a:solidFill>
                <a:latin typeface="Calibri" panose="020F0502020204030204" pitchFamily="34" charset="0"/>
              </a:rPr>
              <a:t>  </a:t>
            </a:r>
            <a:r>
              <a:rPr lang="fr-BE" sz="1400" dirty="0" smtClean="0">
                <a:solidFill>
                  <a:schemeClr val="tx1">
                    <a:lumMod val="65000"/>
                    <a:lumOff val="35000"/>
                  </a:schemeClr>
                </a:solidFill>
              </a:rPr>
              <a:t>28</a:t>
            </a:r>
            <a:r>
              <a:rPr lang="fr-BE" sz="1400" dirty="0" smtClean="0">
                <a:solidFill>
                  <a:schemeClr val="tx1">
                    <a:lumMod val="65000"/>
                    <a:lumOff val="35000"/>
                  </a:schemeClr>
                </a:solidFill>
                <a:latin typeface="Calibri" panose="020F0502020204030204" pitchFamily="34" charset="0"/>
              </a:rPr>
              <a:t>.06.2017</a:t>
            </a:r>
            <a:endParaRPr lang="fr-BE" sz="1400" dirty="0">
              <a:solidFill>
                <a:schemeClr val="tx1">
                  <a:lumMod val="65000"/>
                  <a:lumOff val="35000"/>
                </a:schemeClr>
              </a:solidFill>
              <a:latin typeface="Calibri" panose="020F0502020204030204" pitchFamily="34" charset="0"/>
            </a:endParaRPr>
          </a:p>
        </p:txBody>
      </p:sp>
      <p:sp>
        <p:nvSpPr>
          <p:cNvPr id="8" name="ZoneTexte 7"/>
          <p:cNvSpPr txBox="1"/>
          <p:nvPr/>
        </p:nvSpPr>
        <p:spPr>
          <a:xfrm>
            <a:off x="1550142" y="4224005"/>
            <a:ext cx="7212858" cy="2031325"/>
          </a:xfrm>
          <a:prstGeom prst="rect">
            <a:avLst/>
          </a:prstGeom>
          <a:noFill/>
        </p:spPr>
        <p:txBody>
          <a:bodyPr wrap="square" rtlCol="0">
            <a:spAutoFit/>
          </a:bodyPr>
          <a:lstStyle/>
          <a:p>
            <a:r>
              <a:rPr lang="fr-BE" sz="1400" b="1"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Introduction</a:t>
            </a:r>
            <a:r>
              <a:rPr lang="fr-BE" sz="14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fr-BE" sz="1400" b="1"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fr-BE" sz="1400" b="1" dirty="0" err="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Inleiding</a:t>
            </a:r>
            <a:r>
              <a:rPr lang="fr-BE" sz="1400" b="1"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lvl="0">
              <a:tabLst>
                <a:tab pos="1612900" algn="l"/>
              </a:tabLst>
            </a:pPr>
            <a:r>
              <a:rPr lang="fr-BE" sz="14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Samuel DEROOVER</a:t>
            </a:r>
            <a:r>
              <a:rPr lang="fr-BE" sz="14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fr-BE" sz="135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Cabinet du Ministre-Président / </a:t>
            </a:r>
            <a:r>
              <a:rPr lang="fr-BE" sz="1350" dirty="0" err="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Kabinet</a:t>
            </a:r>
            <a:r>
              <a:rPr lang="fr-BE" sz="135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van de </a:t>
            </a:r>
            <a:r>
              <a:rPr lang="fr-BE" sz="1350" dirty="0" err="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Minister-President</a:t>
            </a:r>
            <a:endParaRPr lang="fr-BE" sz="135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0">
              <a:tabLst>
                <a:tab pos="1612900" algn="l"/>
              </a:tabLst>
            </a:pPr>
            <a:r>
              <a:rPr lang="fr-BE" sz="135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Philippe PIÉREUSE   	BUP - Rénovation urbaine / BSE - </a:t>
            </a:r>
            <a:r>
              <a:rPr lang="fr-BE" sz="1350" dirty="0" err="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Stadsvernieuwing</a:t>
            </a:r>
            <a:r>
              <a:rPr lang="fr-BE" sz="14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p>
          <a:p>
            <a:endParaRPr lang="fr-BE" sz="14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fr-BE" sz="1400" b="1"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Présentation du programme / </a:t>
            </a:r>
            <a:r>
              <a:rPr lang="fr-BE" sz="1400" b="1" dirty="0" err="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Voorstelling</a:t>
            </a:r>
            <a:r>
              <a:rPr lang="fr-BE" sz="1400" b="1"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van het programma</a:t>
            </a:r>
          </a:p>
          <a:p>
            <a:r>
              <a:rPr lang="it-IT" sz="14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1010au/Taktyk/Alive architecture</a:t>
            </a:r>
            <a:endParaRPr lang="it-IT" sz="14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BE" sz="1400" b="1"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fr-BE" sz="1400" b="1"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Questions-Réponses / </a:t>
            </a:r>
            <a:r>
              <a:rPr lang="fr-BE" sz="1400" b="1" dirty="0" err="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Vragen</a:t>
            </a:r>
            <a:r>
              <a:rPr lang="fr-BE" sz="1400" b="1"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en </a:t>
            </a:r>
            <a:r>
              <a:rPr lang="fr-BE" sz="1400" b="1" dirty="0" err="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Antwoorden</a:t>
            </a:r>
            <a:r>
              <a:rPr lang="fr-BE" sz="14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p>
          <a:p>
            <a:endParaRPr lang="fr-BE" sz="14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ZoneTexte 10"/>
          <p:cNvSpPr txBox="1"/>
          <p:nvPr/>
        </p:nvSpPr>
        <p:spPr>
          <a:xfrm>
            <a:off x="638891" y="4224005"/>
            <a:ext cx="1219269" cy="2031325"/>
          </a:xfrm>
          <a:prstGeom prst="rect">
            <a:avLst/>
          </a:prstGeom>
          <a:noFill/>
        </p:spPr>
        <p:txBody>
          <a:bodyPr wrap="square" rtlCol="0">
            <a:spAutoFit/>
          </a:bodyPr>
          <a:lstStyle/>
          <a:p>
            <a:r>
              <a:rPr lang="fr-BE" sz="1400" b="1" dirty="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18.00</a:t>
            </a:r>
          </a:p>
          <a:p>
            <a:endParaRPr lang="fr-BE"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BE"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BE" sz="1400" b="1" dirty="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fr-BE" sz="1400" b="1" dirty="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18.20</a:t>
            </a:r>
          </a:p>
          <a:p>
            <a:endParaRPr lang="fr-BE"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BE"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fr-BE" sz="1400" b="1" dirty="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19.00</a:t>
            </a:r>
            <a:r>
              <a:rPr lang="fr-BE" sz="1400" dirty="0">
                <a:latin typeface="Arial Unicode MS" panose="020B0604020202020204" pitchFamily="34" charset="-128"/>
                <a:ea typeface="Arial Unicode MS" panose="020B0604020202020204" pitchFamily="34" charset="-128"/>
                <a:cs typeface="Arial Unicode MS" panose="020B0604020202020204" pitchFamily="34" charset="-128"/>
              </a:rPr>
              <a:t>      </a:t>
            </a:r>
          </a:p>
          <a:p>
            <a:endParaRPr lang="fr-BE"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2" descr="S:\Users dir\Lionel\Carto\CRU\Comm AG\Revitalisation_Sign2015_BIL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480" y="405662"/>
            <a:ext cx="2421379" cy="12404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650472" y="2211802"/>
            <a:ext cx="4212476" cy="1446550"/>
          </a:xfrm>
          <a:prstGeom prst="rect">
            <a:avLst/>
          </a:prstGeom>
          <a:noFill/>
        </p:spPr>
        <p:txBody>
          <a:bodyPr wrap="square" rtlCol="0">
            <a:spAutoFit/>
          </a:bodyPr>
          <a:lstStyle/>
          <a:p>
            <a:r>
              <a:rPr lang="fr-BE" sz="2000" dirty="0">
                <a:solidFill>
                  <a:schemeClr val="tx1">
                    <a:lumMod val="65000"/>
                    <a:lumOff val="35000"/>
                  </a:schemeClr>
                </a:solidFill>
                <a:latin typeface="Calibri" panose="020F0502020204030204" pitchFamily="34" charset="0"/>
              </a:rPr>
              <a:t>Contrat de Rénovation urbaine</a:t>
            </a:r>
          </a:p>
          <a:p>
            <a:r>
              <a:rPr lang="fr-BE" sz="2000" dirty="0" err="1">
                <a:solidFill>
                  <a:schemeClr val="tx1">
                    <a:lumMod val="65000"/>
                    <a:lumOff val="35000"/>
                  </a:schemeClr>
                </a:solidFill>
                <a:latin typeface="Calibri" panose="020F0502020204030204" pitchFamily="34" charset="0"/>
              </a:rPr>
              <a:t>Stadsvernieuwingscontract</a:t>
            </a:r>
            <a:r>
              <a:rPr lang="fr-BE" sz="2800" b="1" dirty="0">
                <a:solidFill>
                  <a:schemeClr val="tx1">
                    <a:lumMod val="65000"/>
                    <a:lumOff val="35000"/>
                  </a:schemeClr>
                </a:solidFill>
                <a:latin typeface="Calibri" panose="020F0502020204030204" pitchFamily="34" charset="0"/>
              </a:rPr>
              <a:t/>
            </a:r>
            <a:br>
              <a:rPr lang="fr-BE" sz="2800" b="1" dirty="0">
                <a:solidFill>
                  <a:schemeClr val="tx1">
                    <a:lumMod val="65000"/>
                    <a:lumOff val="35000"/>
                  </a:schemeClr>
                </a:solidFill>
                <a:latin typeface="Calibri" panose="020F0502020204030204" pitchFamily="34" charset="0"/>
              </a:rPr>
            </a:br>
            <a:r>
              <a:rPr lang="fr-BE" sz="2400" b="1" dirty="0" smtClean="0">
                <a:solidFill>
                  <a:srgbClr val="00A7E3"/>
                </a:solidFill>
              </a:rPr>
              <a:t>Gare de l’Ouest</a:t>
            </a:r>
            <a:endParaRPr lang="fr-BE" sz="2400" b="1" dirty="0">
              <a:solidFill>
                <a:srgbClr val="00A7E3"/>
              </a:solidFill>
            </a:endParaRPr>
          </a:p>
          <a:p>
            <a:r>
              <a:rPr lang="fr-BE" sz="2400" b="1" dirty="0" smtClean="0">
                <a:solidFill>
                  <a:srgbClr val="00A7E3"/>
                </a:solidFill>
              </a:rPr>
              <a:t>West station</a:t>
            </a:r>
            <a:endParaRPr lang="fr-BE" sz="2400" b="1" dirty="0">
              <a:solidFill>
                <a:srgbClr val="00A7E3"/>
              </a:solidFill>
            </a:endParaRPr>
          </a:p>
        </p:txBody>
      </p:sp>
    </p:spTree>
    <p:extLst>
      <p:ext uri="{BB962C8B-B14F-4D97-AF65-F5344CB8AC3E}">
        <p14:creationId xmlns:p14="http://schemas.microsoft.com/office/powerpoint/2010/main" val="1586891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bwMode="auto">
          <a:xfrm>
            <a:off x="327025" y="176213"/>
            <a:ext cx="3898466" cy="609398"/>
          </a:xfrm>
          <a:prstGeom prst="rect">
            <a:avLst/>
          </a:prstGeom>
          <a:solidFill>
            <a:srgbClr val="FFFFFF">
              <a:alpha val="50196"/>
            </a:srgbClr>
          </a:solidFill>
          <a:ln w="9525">
            <a:noFill/>
            <a:miter lim="800000"/>
            <a:headEnd/>
            <a:tailEnd/>
          </a:ln>
        </p:spPr>
        <p:txBody>
          <a:bodyPr wrap="square" lIns="90000" tIns="0" rIns="0" bIns="0" anchor="ctr">
            <a:spAutoFit/>
          </a:bodyPr>
          <a:lstStyle>
            <a:lvl1pPr algn="l" rtl="0" eaLnBrk="0" fontAlgn="base" hangingPunct="0">
              <a:spcBef>
                <a:spcPct val="0"/>
              </a:spcBef>
              <a:spcAft>
                <a:spcPct val="0"/>
              </a:spcAft>
              <a:defRPr sz="2400" b="1" kern="1200">
                <a:solidFill>
                  <a:srgbClr val="E96A0D"/>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ct val="20000"/>
              </a:spcBef>
              <a:defRPr/>
            </a:pPr>
            <a:r>
              <a:rPr lang="fr-BE" sz="1800" cap="small" spc="50" noProof="1"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Enjeux des CRU</a:t>
            </a:r>
          </a:p>
          <a:p>
            <a:pPr>
              <a:spcBef>
                <a:spcPct val="20000"/>
              </a:spcBef>
              <a:defRPr/>
            </a:pPr>
            <a:r>
              <a:rPr lang="fr-BE" sz="1800" cap="small" spc="50" noProof="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Uitdagingen voor de SVC's</a:t>
            </a:r>
            <a:endParaRPr lang="fr-BE" sz="1800" cap="small" spc="50" noProof="1">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29413"/>
            <a:ext cx="914400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7026" y="854946"/>
            <a:ext cx="8512174" cy="4901342"/>
          </a:xfrm>
          <a:prstGeom prst="rect">
            <a:avLst/>
          </a:prstGeom>
        </p:spPr>
        <p:txBody>
          <a:bodyPr wrap="square">
            <a:spAutoFit/>
          </a:bodyPr>
          <a:lstStyle/>
          <a:p>
            <a:pPr marL="0" indent="0" fontAlgn="auto">
              <a:lnSpc>
                <a:spcPct val="150000"/>
              </a:lnSpc>
              <a:spcBef>
                <a:spcPts val="300"/>
              </a:spcBef>
              <a:spcAft>
                <a:spcPts val="600"/>
              </a:spcAft>
              <a:buNone/>
              <a:defRPr/>
            </a:pPr>
            <a:r>
              <a:rPr lang="fr-BE" sz="1500" b="1" noProof="1"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Types d’opération</a:t>
            </a:r>
          </a:p>
          <a:p>
            <a:pPr marL="452438" lvl="1" indent="-269875" eaLnBrk="0" hangingPunct="0">
              <a:lnSpc>
                <a:spcPct val="1500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CRU (financement solo RU)</a:t>
            </a:r>
          </a:p>
          <a:p>
            <a:pPr marL="452438" lvl="1" indent="-269875" eaLnBrk="0" hangingPunct="0">
              <a:lnSpc>
                <a:spcPct val="1500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Mixte (financement RU + partenaire)</a:t>
            </a:r>
          </a:p>
          <a:p>
            <a:pPr marL="452438" lvl="1" indent="-269875" eaLnBrk="0" hangingPunct="0">
              <a:lnSpc>
                <a:spcPct val="1500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Associée (financement solo partenaire)</a:t>
            </a:r>
          </a:p>
          <a:p>
            <a:pPr marL="452438" lvl="1" indent="-269875" eaLnBrk="0" hangingPunct="0">
              <a:lnSpc>
                <a:spcPct val="1500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À initier</a:t>
            </a:r>
          </a:p>
          <a:p>
            <a:pPr marL="0" lvl="1" indent="0" fontAlgn="auto">
              <a:lnSpc>
                <a:spcPct val="150000"/>
              </a:lnSpc>
              <a:spcBef>
                <a:spcPts val="1800"/>
              </a:spcBef>
              <a:spcAft>
                <a:spcPts val="600"/>
              </a:spcAft>
              <a:buClr>
                <a:srgbClr val="FF7814"/>
              </a:buClr>
              <a:buSzPct val="120000"/>
              <a:buNone/>
              <a:defRPr/>
            </a:pPr>
            <a:r>
              <a:rPr lang="fr-BE" sz="1500" b="1" noProof="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Type operatie</a:t>
            </a:r>
          </a:p>
          <a:p>
            <a:pPr marL="452438" lvl="1" indent="-269875" eaLnBrk="0" hangingPunct="0">
              <a:lnSpc>
                <a:spcPct val="150000"/>
              </a:lnSpc>
              <a:spcBef>
                <a:spcPts val="0"/>
              </a:spcBef>
              <a:spcAft>
                <a:spcPts val="600"/>
              </a:spcAft>
              <a:buClr>
                <a:srgbClr val="7FB11B"/>
              </a:buClr>
              <a:buSzPct val="120000"/>
              <a:buFont typeface="Wingdings 3" panose="05040102010807070707" pitchFamily="18" charset="2"/>
              <a:buChar char="î"/>
              <a:defRPr/>
            </a:pPr>
            <a:r>
              <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SVC (enkel financiering SH)</a:t>
            </a:r>
          </a:p>
          <a:p>
            <a:pPr marL="452438" lvl="1" indent="-269875" eaLnBrk="0" hangingPunct="0">
              <a:lnSpc>
                <a:spcPct val="150000"/>
              </a:lnSpc>
              <a:spcBef>
                <a:spcPts val="0"/>
              </a:spcBef>
              <a:spcAft>
                <a:spcPts val="600"/>
              </a:spcAft>
              <a:buClr>
                <a:srgbClr val="7FB11B"/>
              </a:buClr>
              <a:buSzPct val="120000"/>
              <a:buFont typeface="Wingdings 3" panose="05040102010807070707" pitchFamily="18" charset="2"/>
              <a:buChar char="î"/>
              <a:defRPr/>
            </a:pPr>
            <a:r>
              <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Gemengd (financiering SH + partner)</a:t>
            </a:r>
          </a:p>
          <a:p>
            <a:pPr marL="452438" lvl="1" indent="-269875" eaLnBrk="0" hangingPunct="0">
              <a:lnSpc>
                <a:spcPct val="150000"/>
              </a:lnSpc>
              <a:spcBef>
                <a:spcPts val="0"/>
              </a:spcBef>
              <a:spcAft>
                <a:spcPts val="600"/>
              </a:spcAft>
              <a:buClr>
                <a:srgbClr val="7FB11B"/>
              </a:buClr>
              <a:buSzPct val="120000"/>
              <a:buFont typeface="Wingdings 3" panose="05040102010807070707" pitchFamily="18" charset="2"/>
              <a:buChar char="î"/>
              <a:defRPr/>
            </a:pPr>
            <a:r>
              <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Met partners (enkel financiering partner) </a:t>
            </a:r>
          </a:p>
          <a:p>
            <a:pPr marL="452438" lvl="1" indent="-269875" eaLnBrk="0" hangingPunct="0">
              <a:lnSpc>
                <a:spcPct val="150000"/>
              </a:lnSpc>
              <a:spcBef>
                <a:spcPts val="0"/>
              </a:spcBef>
              <a:spcAft>
                <a:spcPts val="600"/>
              </a:spcAft>
              <a:buClr>
                <a:srgbClr val="7FB11B"/>
              </a:buClr>
              <a:buSzPct val="120000"/>
              <a:buFont typeface="Wingdings 3" panose="05040102010807070707" pitchFamily="18" charset="2"/>
              <a:buChar char="î"/>
              <a:defRPr/>
            </a:pPr>
            <a:r>
              <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Initiatieven nemen</a:t>
            </a:r>
          </a:p>
          <a:p>
            <a:pPr marL="452438" lvl="1" indent="-269875" eaLnBrk="0" hangingPunct="0">
              <a:lnSpc>
                <a:spcPct val="150000"/>
              </a:lnSpc>
              <a:spcBef>
                <a:spcPts val="0"/>
              </a:spcBef>
              <a:spcAft>
                <a:spcPts val="600"/>
              </a:spcAft>
              <a:buClr>
                <a:srgbClr val="7FB11B"/>
              </a:buClr>
              <a:buSzPct val="120000"/>
              <a:buFont typeface="Wingdings 3" panose="05040102010807070707" pitchFamily="18" charset="2"/>
              <a:buChar char="î"/>
              <a:defRPr/>
            </a:pPr>
            <a:endParaRPr lang="fr-BE" sz="1500" noProof="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67615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bwMode="auto">
          <a:xfrm>
            <a:off x="327025" y="176213"/>
            <a:ext cx="3898466" cy="609398"/>
          </a:xfrm>
          <a:prstGeom prst="rect">
            <a:avLst/>
          </a:prstGeom>
          <a:solidFill>
            <a:srgbClr val="FFFFFF">
              <a:alpha val="50196"/>
            </a:srgbClr>
          </a:solidFill>
          <a:ln w="9525">
            <a:noFill/>
            <a:miter lim="800000"/>
            <a:headEnd/>
            <a:tailEnd/>
          </a:ln>
        </p:spPr>
        <p:txBody>
          <a:bodyPr wrap="square" lIns="90000" tIns="0" rIns="0" bIns="0" anchor="ctr">
            <a:spAutoFit/>
          </a:bodyPr>
          <a:lstStyle>
            <a:lvl1pPr algn="l" rtl="0" eaLnBrk="0" fontAlgn="base" hangingPunct="0">
              <a:spcBef>
                <a:spcPct val="0"/>
              </a:spcBef>
              <a:spcAft>
                <a:spcPct val="0"/>
              </a:spcAft>
              <a:defRPr sz="2400" b="1" kern="1200">
                <a:solidFill>
                  <a:srgbClr val="E96A0D"/>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ct val="20000"/>
              </a:spcBef>
              <a:defRPr/>
            </a:pPr>
            <a:r>
              <a:rPr lang="fr-BE" sz="1800" cap="small" spc="50" noProof="1"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Enjeux des CRU</a:t>
            </a:r>
          </a:p>
          <a:p>
            <a:pPr>
              <a:spcBef>
                <a:spcPct val="20000"/>
              </a:spcBef>
              <a:defRPr/>
            </a:pPr>
            <a:r>
              <a:rPr lang="fr-BE" sz="1800" cap="small" spc="50" noProof="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Uitdagingen voor de SVC's</a:t>
            </a:r>
            <a:endParaRPr lang="fr-BE" sz="1800" cap="small" spc="50" noProof="1">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29413"/>
            <a:ext cx="914400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7026" y="854946"/>
            <a:ext cx="8512174" cy="4054956"/>
          </a:xfrm>
          <a:prstGeom prst="rect">
            <a:avLst/>
          </a:prstGeom>
        </p:spPr>
        <p:txBody>
          <a:bodyPr wrap="square">
            <a:spAutoFit/>
          </a:bodyPr>
          <a:lstStyle/>
          <a:p>
            <a:pPr marL="0" indent="0" fontAlgn="auto">
              <a:lnSpc>
                <a:spcPct val="150000"/>
              </a:lnSpc>
              <a:spcBef>
                <a:spcPts val="300"/>
              </a:spcBef>
              <a:spcAft>
                <a:spcPts val="600"/>
              </a:spcAft>
              <a:buNone/>
              <a:defRPr/>
            </a:pPr>
            <a:r>
              <a:rPr lang="fr-BE" sz="1500" b="1" noProof="1"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Timing</a:t>
            </a:r>
          </a:p>
          <a:p>
            <a:pPr marL="452438" lvl="1" indent="-269875" eaLnBrk="0" hangingPunct="0">
              <a:lnSpc>
                <a:spcPct val="1500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+/- 1 an pour élaborer et approuver le programme</a:t>
            </a:r>
          </a:p>
          <a:p>
            <a:pPr marL="452438" lvl="1" indent="-269875" eaLnBrk="0" hangingPunct="0">
              <a:lnSpc>
                <a:spcPct val="1500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5 ans pour les délais d’exécution (6 mois en plus si circonstances imprévisibles)</a:t>
            </a:r>
          </a:p>
          <a:p>
            <a:pPr marL="452438" lvl="1" indent="-269875" eaLnBrk="0" hangingPunct="0">
              <a:lnSpc>
                <a:spcPct val="1500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2,5 ans pour les délais de mise en œuvre ( = réaliser ou finaliser les opérations immobilières)</a:t>
            </a:r>
          </a:p>
          <a:p>
            <a:pPr marL="0" lvl="1" indent="0" fontAlgn="auto">
              <a:lnSpc>
                <a:spcPct val="150000"/>
              </a:lnSpc>
              <a:spcBef>
                <a:spcPts val="1800"/>
              </a:spcBef>
              <a:spcAft>
                <a:spcPts val="600"/>
              </a:spcAft>
              <a:buClr>
                <a:srgbClr val="FF7814"/>
              </a:buClr>
              <a:buSzPct val="120000"/>
              <a:buNone/>
              <a:defRPr/>
            </a:pPr>
            <a:r>
              <a:rPr lang="fr-BE" sz="1500" b="1" noProof="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Timing</a:t>
            </a:r>
          </a:p>
          <a:p>
            <a:pPr marL="452438" lvl="1" indent="-269875" eaLnBrk="0" hangingPunct="0">
              <a:lnSpc>
                <a:spcPct val="150000"/>
              </a:lnSpc>
              <a:spcBef>
                <a:spcPts val="0"/>
              </a:spcBef>
              <a:spcAft>
                <a:spcPts val="600"/>
              </a:spcAft>
              <a:buClr>
                <a:srgbClr val="7FB11B"/>
              </a:buClr>
              <a:buSzPct val="120000"/>
              <a:buFont typeface="Wingdings 3" panose="05040102010807070707" pitchFamily="18" charset="2"/>
              <a:buChar char="î"/>
              <a:defRPr/>
            </a:pPr>
            <a:r>
              <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+/- 1 jaar om een programma op te stellen en goed te keuren</a:t>
            </a:r>
          </a:p>
          <a:p>
            <a:pPr marL="452438" lvl="1" indent="-269875" eaLnBrk="0" hangingPunct="0">
              <a:lnSpc>
                <a:spcPct val="150000"/>
              </a:lnSpc>
              <a:spcBef>
                <a:spcPts val="0"/>
              </a:spcBef>
              <a:spcAft>
                <a:spcPts val="600"/>
              </a:spcAft>
              <a:buClr>
                <a:srgbClr val="7FB11B"/>
              </a:buClr>
              <a:buSzPct val="120000"/>
              <a:buFont typeface="Wingdings 3" panose="05040102010807070707" pitchFamily="18" charset="2"/>
              <a:buChar char="î"/>
              <a:defRPr/>
            </a:pPr>
            <a:r>
              <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uitvoeringstermijn van 5 jaar (+ 6 maanden bij onvoorziene omstandigheden)</a:t>
            </a:r>
          </a:p>
          <a:p>
            <a:pPr marL="452438" lvl="1" indent="-269875" eaLnBrk="0" hangingPunct="0">
              <a:lnSpc>
                <a:spcPct val="150000"/>
              </a:lnSpc>
              <a:spcBef>
                <a:spcPts val="0"/>
              </a:spcBef>
              <a:spcAft>
                <a:spcPts val="600"/>
              </a:spcAft>
              <a:buClr>
                <a:srgbClr val="7FB11B"/>
              </a:buClr>
              <a:buSzPct val="120000"/>
              <a:buFont typeface="Wingdings 3" panose="05040102010807070707" pitchFamily="18" charset="2"/>
              <a:buChar char="î"/>
              <a:defRPr/>
            </a:pPr>
            <a:r>
              <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implementatietermijn van 2,5 jaar ( = vastgoedoperaties realiseren of finaliseren)</a:t>
            </a:r>
          </a:p>
          <a:p>
            <a:pPr marL="182563" lvl="1" eaLnBrk="0" hangingPunct="0">
              <a:lnSpc>
                <a:spcPct val="150000"/>
              </a:lnSpc>
              <a:spcBef>
                <a:spcPts val="0"/>
              </a:spcBef>
              <a:spcAft>
                <a:spcPts val="600"/>
              </a:spcAft>
              <a:buClr>
                <a:srgbClr val="7FB11B"/>
              </a:buClr>
              <a:buSzPct val="120000"/>
              <a:defRPr/>
            </a:pPr>
            <a:endParaRPr lang="fr-BE" sz="1500" noProof="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08820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29413"/>
            <a:ext cx="914400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2"/>
          <p:cNvSpPr txBox="1">
            <a:spLocks/>
          </p:cNvSpPr>
          <p:nvPr/>
        </p:nvSpPr>
        <p:spPr>
          <a:xfrm>
            <a:off x="760413" y="860425"/>
            <a:ext cx="8078787" cy="548262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150000"/>
              </a:lnSpc>
              <a:spcBef>
                <a:spcPts val="0"/>
              </a:spcBef>
              <a:spcAft>
                <a:spcPts val="600"/>
              </a:spcAft>
              <a:buFont typeface="Arial" panose="020B0604020202020204" pitchFamily="34" charset="0"/>
              <a:buNone/>
              <a:defRPr/>
            </a:pPr>
            <a:r>
              <a:rPr lang="fr-BE" sz="1500" b="1" dirty="0"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Programme </a:t>
            </a:r>
            <a:r>
              <a:rPr lang="fr-BE" sz="1500" b="1" dirty="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approuvé</a:t>
            </a:r>
          </a:p>
          <a:p>
            <a:pPr marL="452438" lvl="1" indent="-269875" eaLnBrk="0" hangingPunct="0">
              <a:lnSpc>
                <a:spcPct val="150000"/>
              </a:lnSpc>
              <a:spcBef>
                <a:spcPts val="0"/>
              </a:spcBef>
              <a:spcAft>
                <a:spcPts val="600"/>
              </a:spcAft>
              <a:buClr>
                <a:srgbClr val="00A7E3"/>
              </a:buClr>
              <a:buSzPct val="120000"/>
              <a:buFont typeface="Wingdings 3" panose="05040102010807070707" pitchFamily="18" charset="2"/>
              <a:buChar char="î"/>
              <a:defRPr/>
            </a:pPr>
            <a:r>
              <a:rPr lang="fr-BE" sz="150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3ème </a:t>
            </a:r>
            <a:r>
              <a:rPr lang="fr-BE" sz="150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et </a:t>
            </a:r>
            <a:r>
              <a:rPr lang="fr-BE" sz="150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4ème </a:t>
            </a:r>
            <a:r>
              <a:rPr lang="fr-BE"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trimestres 2017</a:t>
            </a:r>
          </a:p>
          <a:p>
            <a:pPr marL="0" lvl="1" indent="0" fontAlgn="auto">
              <a:lnSpc>
                <a:spcPct val="150000"/>
              </a:lnSpc>
              <a:spcBef>
                <a:spcPts val="1800"/>
              </a:spcBef>
              <a:spcAft>
                <a:spcPts val="600"/>
              </a:spcAft>
              <a:buClr>
                <a:srgbClr val="FF7814"/>
              </a:buClr>
              <a:buSzPct val="120000"/>
              <a:buNone/>
              <a:defRPr/>
            </a:pPr>
            <a:r>
              <a:rPr lang="fr-BE" sz="1500" b="1" dirty="0" err="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Goedgekeurd</a:t>
            </a:r>
            <a:r>
              <a:rPr lang="fr-BE" sz="1500" b="1" dirty="0"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 programma</a:t>
            </a:r>
          </a:p>
          <a:p>
            <a:pPr marL="452438" lvl="1" indent="-269875" eaLnBrk="0" hangingPunct="0">
              <a:lnSpc>
                <a:spcPct val="150000"/>
              </a:lnSpc>
              <a:spcBef>
                <a:spcPts val="0"/>
              </a:spcBef>
              <a:spcAft>
                <a:spcPts val="600"/>
              </a:spcAft>
              <a:buClr>
                <a:srgbClr val="7FB11B"/>
              </a:buClr>
              <a:buSzPct val="120000"/>
              <a:buFont typeface="Wingdings 3" panose="05040102010807070707" pitchFamily="18" charset="2"/>
              <a:buChar char="î"/>
              <a:defRPr/>
            </a:pPr>
            <a:r>
              <a:rPr lang="nl-NL" sz="15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derde </a:t>
            </a:r>
            <a:r>
              <a:rPr lang="nl-NL"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en </a:t>
            </a:r>
            <a:r>
              <a:rPr lang="nl-NL" sz="15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vierde </a:t>
            </a:r>
            <a:r>
              <a:rPr lang="nl-NL"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kwartaal </a:t>
            </a:r>
            <a:r>
              <a:rPr lang="nl-NL" sz="15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2017</a:t>
            </a:r>
          </a:p>
          <a:p>
            <a:pPr marL="452438" lvl="1" indent="-269875" eaLnBrk="0" hangingPunct="0">
              <a:lnSpc>
                <a:spcPct val="150000"/>
              </a:lnSpc>
              <a:spcBef>
                <a:spcPts val="0"/>
              </a:spcBef>
              <a:spcAft>
                <a:spcPts val="600"/>
              </a:spcAft>
              <a:buClr>
                <a:srgbClr val="7FB11B"/>
              </a:buClr>
              <a:buSzPct val="120000"/>
              <a:buFont typeface="Wingdings 3" panose="05040102010807070707" pitchFamily="18" charset="2"/>
              <a:buChar char="î"/>
              <a:defRPr/>
            </a:pPr>
            <a:endParaRPr lang="nl-NL"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fontAlgn="auto">
              <a:lnSpc>
                <a:spcPct val="150000"/>
              </a:lnSpc>
              <a:spcAft>
                <a:spcPts val="600"/>
              </a:spcAft>
              <a:buFont typeface="Arial" panose="020B0604020202020204" pitchFamily="34" charset="0"/>
              <a:buNone/>
              <a:defRPr/>
            </a:pPr>
            <a:endParaRPr lang="fr-BE" sz="1500" b="1" dirty="0">
              <a:solidFill>
                <a:srgbClr val="E96A0D"/>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itre 3"/>
          <p:cNvSpPr txBox="1">
            <a:spLocks/>
          </p:cNvSpPr>
          <p:nvPr/>
        </p:nvSpPr>
        <p:spPr bwMode="auto">
          <a:xfrm>
            <a:off x="327025" y="176213"/>
            <a:ext cx="3898466" cy="609398"/>
          </a:xfrm>
          <a:prstGeom prst="rect">
            <a:avLst/>
          </a:prstGeom>
          <a:solidFill>
            <a:srgbClr val="FFFFFF">
              <a:alpha val="50196"/>
            </a:srgbClr>
          </a:solidFill>
          <a:ln w="9525">
            <a:noFill/>
            <a:miter lim="800000"/>
            <a:headEnd/>
            <a:tailEnd/>
          </a:ln>
        </p:spPr>
        <p:txBody>
          <a:bodyPr wrap="square" lIns="90000" tIns="0" rIns="0" bIns="0" anchor="ctr">
            <a:spAutoFit/>
          </a:bodyPr>
          <a:lstStyle>
            <a:lvl1pPr algn="l" rtl="0" eaLnBrk="0" fontAlgn="base" hangingPunct="0">
              <a:spcBef>
                <a:spcPct val="0"/>
              </a:spcBef>
              <a:spcAft>
                <a:spcPct val="0"/>
              </a:spcAft>
              <a:defRPr sz="2400" b="1" kern="1200">
                <a:solidFill>
                  <a:srgbClr val="E96A0D"/>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ct val="20000"/>
              </a:spcBef>
              <a:defRPr/>
            </a:pPr>
            <a:r>
              <a:rPr lang="fr-BE" sz="1800" cap="small" spc="50" noProof="1"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Enjeux des CRU</a:t>
            </a:r>
          </a:p>
          <a:p>
            <a:pPr>
              <a:spcBef>
                <a:spcPct val="20000"/>
              </a:spcBef>
              <a:defRPr/>
            </a:pPr>
            <a:r>
              <a:rPr lang="fr-BE" sz="1800" cap="small" spc="50" noProof="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Uitdagingen voor de SVC's</a:t>
            </a:r>
            <a:endParaRPr lang="fr-BE" sz="1800" cap="small" spc="50" noProof="1">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53507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29413"/>
            <a:ext cx="914400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2"/>
          <p:cNvSpPr txBox="1">
            <a:spLocks/>
          </p:cNvSpPr>
          <p:nvPr/>
        </p:nvSpPr>
        <p:spPr>
          <a:xfrm>
            <a:off x="760413" y="860425"/>
            <a:ext cx="8078787" cy="548262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150000"/>
              </a:lnSpc>
              <a:spcAft>
                <a:spcPts val="600"/>
              </a:spcAft>
              <a:buNone/>
              <a:defRPr/>
            </a:pPr>
            <a:r>
              <a:rPr lang="fr-BE" sz="1500" b="1" noProof="1"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Communication / Consultation / Participation</a:t>
            </a:r>
          </a:p>
          <a:p>
            <a:pPr marL="452438" lvl="1" indent="-269875" eaLnBrk="0" hangingPunct="0">
              <a:lnSpc>
                <a:spcPct val="1500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Deux assemblées générales</a:t>
            </a:r>
          </a:p>
          <a:p>
            <a:pPr marL="452438" lvl="1" indent="-269875" eaLnBrk="0" hangingPunct="0">
              <a:lnSpc>
                <a:spcPct val="1500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Enquête publique</a:t>
            </a:r>
          </a:p>
          <a:p>
            <a:pPr marL="452438" lvl="1" indent="-269875" eaLnBrk="0" hangingPunct="0">
              <a:lnSpc>
                <a:spcPct val="1500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Budget de 10% inclus dans le financement des projets importants pour organiser la participation des habitants et usagers des quartiers autour de ces projets</a:t>
            </a:r>
          </a:p>
          <a:p>
            <a:pPr marL="0" lvl="1" indent="0" fontAlgn="auto">
              <a:lnSpc>
                <a:spcPct val="150000"/>
              </a:lnSpc>
              <a:spcBef>
                <a:spcPts val="1800"/>
              </a:spcBef>
              <a:spcAft>
                <a:spcPts val="600"/>
              </a:spcAft>
              <a:buClr>
                <a:srgbClr val="FF7814"/>
              </a:buClr>
              <a:buSzPct val="120000"/>
              <a:buNone/>
              <a:defRPr/>
            </a:pPr>
            <a:r>
              <a:rPr lang="fr-BE" sz="1500" b="1" noProof="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Communicatie / Raadpleging / Participatie</a:t>
            </a:r>
          </a:p>
          <a:p>
            <a:pPr marL="452438" lvl="1" indent="-269875" eaLnBrk="0" hangingPunct="0">
              <a:lnSpc>
                <a:spcPct val="150000"/>
              </a:lnSpc>
              <a:spcBef>
                <a:spcPts val="0"/>
              </a:spcBef>
              <a:spcAft>
                <a:spcPts val="600"/>
              </a:spcAft>
              <a:buClr>
                <a:srgbClr val="7FB11B"/>
              </a:buClr>
              <a:buSzPct val="120000"/>
              <a:buFont typeface="Wingdings 3" panose="05040102010807070707" pitchFamily="18" charset="2"/>
              <a:buChar char="î"/>
              <a:defRPr/>
            </a:pPr>
            <a:r>
              <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Twee algemene vergaderingen</a:t>
            </a:r>
          </a:p>
          <a:p>
            <a:pPr marL="452438" lvl="1" indent="-269875" eaLnBrk="0" hangingPunct="0">
              <a:lnSpc>
                <a:spcPct val="150000"/>
              </a:lnSpc>
              <a:spcBef>
                <a:spcPts val="0"/>
              </a:spcBef>
              <a:spcAft>
                <a:spcPts val="600"/>
              </a:spcAft>
              <a:buClr>
                <a:srgbClr val="7FB11B"/>
              </a:buClr>
              <a:buSzPct val="120000"/>
              <a:buFont typeface="Wingdings 3" panose="05040102010807070707" pitchFamily="18" charset="2"/>
              <a:buChar char="î"/>
              <a:defRPr/>
            </a:pPr>
            <a:r>
              <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Openbaar onderzoek</a:t>
            </a:r>
          </a:p>
          <a:p>
            <a:pPr marL="452438" lvl="1" indent="-269875" eaLnBrk="0" hangingPunct="0">
              <a:lnSpc>
                <a:spcPct val="150000"/>
              </a:lnSpc>
              <a:spcBef>
                <a:spcPts val="0"/>
              </a:spcBef>
              <a:spcAft>
                <a:spcPts val="600"/>
              </a:spcAft>
              <a:buClr>
                <a:srgbClr val="7FB11B"/>
              </a:buClr>
              <a:buSzPct val="120000"/>
              <a:buFont typeface="Wingdings 3" panose="05040102010807070707" pitchFamily="18" charset="2"/>
              <a:buChar char="î"/>
              <a:defRPr/>
            </a:pPr>
            <a:r>
              <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Bij de financiering van belangrijke projecten wordt 10% van het budget voorbehouden aan de participatie van buurtbewoners en -gebruikers van de projectlocatie </a:t>
            </a:r>
          </a:p>
          <a:p>
            <a:pPr marL="452438" lvl="1" indent="-269875" eaLnBrk="0" hangingPunct="0">
              <a:lnSpc>
                <a:spcPct val="150000"/>
              </a:lnSpc>
              <a:spcBef>
                <a:spcPts val="0"/>
              </a:spcBef>
              <a:spcAft>
                <a:spcPts val="600"/>
              </a:spcAft>
              <a:buClr>
                <a:srgbClr val="7FB11B"/>
              </a:buClr>
              <a:buSzPct val="120000"/>
              <a:buFont typeface="Wingdings 3" panose="05040102010807070707" pitchFamily="18" charset="2"/>
              <a:buChar char="î"/>
              <a:defRPr/>
            </a:pPr>
            <a:endPar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fontAlgn="auto">
              <a:lnSpc>
                <a:spcPct val="150000"/>
              </a:lnSpc>
              <a:spcAft>
                <a:spcPts val="600"/>
              </a:spcAft>
              <a:buFont typeface="Arial" panose="020B0604020202020204" pitchFamily="34" charset="0"/>
              <a:buNone/>
              <a:defRPr/>
            </a:pPr>
            <a:endParaRPr lang="fr-BE" sz="1500" b="1" noProof="1">
              <a:solidFill>
                <a:srgbClr val="E96A0D"/>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itre 3"/>
          <p:cNvSpPr txBox="1">
            <a:spLocks/>
          </p:cNvSpPr>
          <p:nvPr/>
        </p:nvSpPr>
        <p:spPr bwMode="auto">
          <a:xfrm>
            <a:off x="327025" y="176213"/>
            <a:ext cx="3898466" cy="609398"/>
          </a:xfrm>
          <a:prstGeom prst="rect">
            <a:avLst/>
          </a:prstGeom>
          <a:solidFill>
            <a:srgbClr val="FFFFFF">
              <a:alpha val="50196"/>
            </a:srgbClr>
          </a:solidFill>
          <a:ln w="9525">
            <a:noFill/>
            <a:miter lim="800000"/>
            <a:headEnd/>
            <a:tailEnd/>
          </a:ln>
        </p:spPr>
        <p:txBody>
          <a:bodyPr wrap="square" lIns="90000" tIns="0" rIns="0" bIns="0" anchor="ctr">
            <a:spAutoFit/>
          </a:bodyPr>
          <a:lstStyle>
            <a:lvl1pPr algn="l" rtl="0" eaLnBrk="0" fontAlgn="base" hangingPunct="0">
              <a:spcBef>
                <a:spcPct val="0"/>
              </a:spcBef>
              <a:spcAft>
                <a:spcPct val="0"/>
              </a:spcAft>
              <a:defRPr sz="2400" b="1" kern="1200">
                <a:solidFill>
                  <a:srgbClr val="E96A0D"/>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ct val="20000"/>
              </a:spcBef>
              <a:defRPr/>
            </a:pPr>
            <a:r>
              <a:rPr lang="fr-BE" sz="1800" cap="small" spc="50" noProof="1"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Enjeux des CRU</a:t>
            </a:r>
          </a:p>
          <a:p>
            <a:pPr>
              <a:spcBef>
                <a:spcPct val="20000"/>
              </a:spcBef>
              <a:defRPr/>
            </a:pPr>
            <a:r>
              <a:rPr lang="fr-BE" sz="1800" cap="small" spc="50" noProof="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Uitdagingen voor de SVC's</a:t>
            </a:r>
            <a:endParaRPr lang="fr-BE" sz="1800" cap="small" spc="50" noProof="1">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79859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uments\Pascale\C A R T O G R A P H I E\CARTOGRAPHIE V8 URBIS 2\Contrats de rénovation urbaine\CRU 2014-2019\[ppt]CRU S01-01-CRU générale-0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77" t="1526" r="481" b="1956"/>
          <a:stretch/>
        </p:blipFill>
        <p:spPr bwMode="auto">
          <a:xfrm>
            <a:off x="875777" y="0"/>
            <a:ext cx="7392447" cy="543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itre 3"/>
          <p:cNvSpPr txBox="1">
            <a:spLocks/>
          </p:cNvSpPr>
          <p:nvPr/>
        </p:nvSpPr>
        <p:spPr bwMode="auto">
          <a:xfrm rot="19873194">
            <a:off x="-11358" y="1593533"/>
            <a:ext cx="3152775" cy="490322"/>
          </a:xfrm>
          <a:prstGeom prst="rect">
            <a:avLst/>
          </a:prstGeom>
          <a:solidFill>
            <a:srgbClr val="FFFFFF">
              <a:alpha val="50196"/>
            </a:srgbClr>
          </a:solidFill>
          <a:ln>
            <a:solidFill>
              <a:srgbClr val="00A7E3"/>
            </a:solidFill>
            <a:headEnd/>
            <a:tailEnd/>
          </a:ln>
        </p:spPr>
        <p:style>
          <a:lnRef idx="2">
            <a:schemeClr val="accent6"/>
          </a:lnRef>
          <a:fillRef idx="1">
            <a:schemeClr val="lt1"/>
          </a:fillRef>
          <a:effectRef idx="0">
            <a:schemeClr val="accent6"/>
          </a:effectRef>
          <a:fontRef idx="minor">
            <a:schemeClr val="dk1"/>
          </a:fontRef>
        </p:style>
        <p:txBody>
          <a:bodyPr lIns="0" tIns="36000" rIns="0" bIns="0" anchor="ctr">
            <a:spAutoFit/>
          </a:bodyPr>
          <a:lstStyle>
            <a:lvl1pPr algn="l" rtl="0" eaLnBrk="0" fontAlgn="base" hangingPunct="0">
              <a:spcBef>
                <a:spcPct val="0"/>
              </a:spcBef>
              <a:spcAft>
                <a:spcPct val="0"/>
              </a:spcAft>
              <a:defRPr sz="2400" b="1" kern="1200">
                <a:solidFill>
                  <a:srgbClr val="E96A0D"/>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eaLnBrk="1" hangingPunct="1">
              <a:spcAft>
                <a:spcPts val="0"/>
              </a:spcAft>
              <a:defRPr/>
            </a:pPr>
            <a:r>
              <a:rPr lang="fr-BE" sz="1400" cap="small" spc="300" dirty="0">
                <a:solidFill>
                  <a:srgbClr val="00A7E3"/>
                </a:solidFill>
                <a:ea typeface="+mn-ea"/>
              </a:rPr>
              <a:t>PÉRIMÈTRES D’</a:t>
            </a:r>
            <a:r>
              <a:rPr lang="fr-BE" sz="1400" cap="small" spc="300" dirty="0">
                <a:solidFill>
                  <a:srgbClr val="00A7E3"/>
                </a:solidFill>
              </a:rPr>
              <a:t> </a:t>
            </a:r>
            <a:r>
              <a:rPr lang="fr-BE" sz="1400" cap="small" spc="300" dirty="0" smtClean="0">
                <a:solidFill>
                  <a:srgbClr val="00A7E3"/>
                </a:solidFill>
              </a:rPr>
              <a:t>É</a:t>
            </a:r>
            <a:r>
              <a:rPr lang="fr-BE" sz="1400" cap="small" spc="300" dirty="0" smtClean="0">
                <a:solidFill>
                  <a:srgbClr val="00A7E3"/>
                </a:solidFill>
                <a:ea typeface="+mn-ea"/>
              </a:rPr>
              <a:t>TUDES</a:t>
            </a:r>
          </a:p>
          <a:p>
            <a:pPr algn="ctr" eaLnBrk="1" hangingPunct="1">
              <a:spcAft>
                <a:spcPts val="0"/>
              </a:spcAft>
              <a:defRPr/>
            </a:pPr>
            <a:r>
              <a:rPr lang="fr-BE" sz="1400" cap="small" spc="300" dirty="0" err="1">
                <a:solidFill>
                  <a:srgbClr val="7FB11B"/>
                </a:solidFill>
                <a:ea typeface="+mn-ea"/>
              </a:rPr>
              <a:t>Territoriaal</a:t>
            </a:r>
            <a:r>
              <a:rPr lang="fr-BE" sz="1400" cap="small" spc="300" dirty="0">
                <a:solidFill>
                  <a:srgbClr val="7FB11B"/>
                </a:solidFill>
                <a:ea typeface="+mn-ea"/>
              </a:rPr>
              <a:t> </a:t>
            </a:r>
            <a:r>
              <a:rPr lang="fr-BE" sz="1400" cap="small" spc="300" dirty="0" err="1">
                <a:solidFill>
                  <a:srgbClr val="7FB11B"/>
                </a:solidFill>
                <a:ea typeface="+mn-ea"/>
              </a:rPr>
              <a:t>studiebereik</a:t>
            </a:r>
            <a:endParaRPr lang="fr-BE" sz="1400" cap="small" spc="300" dirty="0">
              <a:solidFill>
                <a:srgbClr val="7FB11B"/>
              </a:solidFill>
              <a:ea typeface="+mn-ea"/>
            </a:endParaRPr>
          </a:p>
          <a:p>
            <a:pPr algn="ctr" eaLnBrk="1" hangingPunct="1">
              <a:lnSpc>
                <a:spcPct val="150000"/>
              </a:lnSpc>
              <a:spcAft>
                <a:spcPts val="1600"/>
              </a:spcAft>
              <a:defRPr/>
            </a:pPr>
            <a:endParaRPr lang="fr-BE" sz="100" cap="small" spc="300" dirty="0">
              <a:solidFill>
                <a:srgbClr val="00A7E3"/>
              </a:solidFill>
              <a:ea typeface="+mn-ea"/>
            </a:endParaRPr>
          </a:p>
        </p:txBody>
      </p:sp>
      <p:sp>
        <p:nvSpPr>
          <p:cNvPr id="15" name="Titre 3"/>
          <p:cNvSpPr txBox="1">
            <a:spLocks/>
          </p:cNvSpPr>
          <p:nvPr/>
        </p:nvSpPr>
        <p:spPr bwMode="auto">
          <a:xfrm>
            <a:off x="117255" y="172852"/>
            <a:ext cx="3938588" cy="609398"/>
          </a:xfrm>
          <a:prstGeom prst="rect">
            <a:avLst/>
          </a:prstGeom>
          <a:solidFill>
            <a:srgbClr val="FFFFFF">
              <a:alpha val="50196"/>
            </a:srgbClr>
          </a:solidFill>
          <a:ln w="9525">
            <a:noFill/>
            <a:miter lim="800000"/>
            <a:headEnd/>
            <a:tailEnd/>
          </a:ln>
        </p:spPr>
        <p:txBody>
          <a:bodyPr lIns="90000" tIns="0" rIns="0" bIns="0" anchor="ctr">
            <a:spAutoFit/>
          </a:bodyPr>
          <a:lstStyle>
            <a:lvl1pPr algn="l" rtl="0" eaLnBrk="0" fontAlgn="base" hangingPunct="0">
              <a:spcBef>
                <a:spcPct val="0"/>
              </a:spcBef>
              <a:spcAft>
                <a:spcPct val="0"/>
              </a:spcAft>
              <a:defRPr sz="2400" b="1" kern="1200">
                <a:solidFill>
                  <a:srgbClr val="E96A0D"/>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ct val="20000"/>
              </a:spcBef>
              <a:defRPr/>
            </a:pPr>
            <a:r>
              <a:rPr lang="fr-BE" sz="1800" cap="small" spc="50" dirty="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Contrats de Rénovation </a:t>
            </a:r>
            <a:r>
              <a:rPr lang="fr-BE" sz="1800" cap="small" spc="50" dirty="0"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urbaine</a:t>
            </a:r>
          </a:p>
          <a:p>
            <a:pPr>
              <a:spcBef>
                <a:spcPct val="20000"/>
              </a:spcBef>
              <a:defRPr/>
            </a:pPr>
            <a:r>
              <a:rPr lang="fr-BE" sz="1800" cap="small" spc="50" dirty="0" err="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Stadsvernieuwingscontracten</a:t>
            </a:r>
            <a:endParaRPr lang="fr-FR" sz="1800" cap="small" spc="50" dirty="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43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7988"/>
            <a:ext cx="914400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7473064" y="5417440"/>
            <a:ext cx="774571" cy="246221"/>
          </a:xfrm>
          <a:prstGeom prst="rect">
            <a:avLst/>
          </a:prstGeom>
          <a:noFill/>
        </p:spPr>
        <p:txBody>
          <a:bodyPr wrap="none" rtlCol="0">
            <a:spAutoFit/>
          </a:bodyPr>
          <a:lstStyle/>
          <a:p>
            <a:r>
              <a:rPr lang="fr-BE" sz="1000" dirty="0">
                <a:solidFill>
                  <a:srgbClr val="A9214F"/>
                </a:solidFill>
              </a:rPr>
              <a:t>10.02.2017</a:t>
            </a:r>
          </a:p>
        </p:txBody>
      </p:sp>
      <p:grpSp>
        <p:nvGrpSpPr>
          <p:cNvPr id="4" name="Groupe 3"/>
          <p:cNvGrpSpPr/>
          <p:nvPr/>
        </p:nvGrpSpPr>
        <p:grpSpPr>
          <a:xfrm>
            <a:off x="66386" y="5490209"/>
            <a:ext cx="9000000" cy="1254688"/>
            <a:chOff x="66386" y="5490209"/>
            <a:chExt cx="9000000" cy="1254688"/>
          </a:xfrm>
        </p:grpSpPr>
        <p:pic>
          <p:nvPicPr>
            <p:cNvPr id="1028" name="Picture 4" descr="D:\Documents\Pascale\C A R T O G R A P H I E\CARTOGRAPHIE V8 URBIS 2\Contrats de rénovation urbaine\CRU 2014-2019\[ppt]CRU S01-01-S00 cru générale-légen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86" y="5490209"/>
              <a:ext cx="9000000" cy="125468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7273398" y="5978522"/>
              <a:ext cx="1736053" cy="107722"/>
            </a:xfrm>
            <a:prstGeom prst="rect">
              <a:avLst/>
            </a:prstGeom>
            <a:solidFill>
              <a:schemeClr val="bg1"/>
            </a:solidFill>
          </p:spPr>
          <p:txBody>
            <a:bodyPr wrap="none" lIns="0" tIns="0" rIns="0" bIns="0" rtlCol="0">
              <a:spAutoFit/>
            </a:bodyPr>
            <a:lstStyle/>
            <a:p>
              <a:r>
                <a:rPr lang="fr-BE" sz="700" spc="40" noProof="1" smtClean="0">
                  <a:solidFill>
                    <a:schemeClr val="tx1">
                      <a:lumMod val="65000"/>
                      <a:lumOff val="35000"/>
                    </a:schemeClr>
                  </a:solidFill>
                </a:rPr>
                <a:t>Zone voor Stedelijke Herwaardering (ZSH)</a:t>
              </a:r>
              <a:endParaRPr lang="fr-BE" sz="700" spc="40" noProof="1">
                <a:solidFill>
                  <a:schemeClr val="tx1">
                    <a:lumMod val="65000"/>
                    <a:lumOff val="35000"/>
                  </a:schemeClr>
                </a:solidFill>
              </a:endParaRP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Documents\Pascale\C A R T O G R A P H I E\CARTOGRAPHIE V8 URBIS 2\Contrats de rénovation urbaine\CRU 2014-2019\[PPT]CRU S01-01-CRU générale et CQ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8912" y="0"/>
            <a:ext cx="5145088"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8369429" y="6600197"/>
            <a:ext cx="774571" cy="246221"/>
          </a:xfrm>
          <a:prstGeom prst="rect">
            <a:avLst/>
          </a:prstGeom>
          <a:solidFill>
            <a:srgbClr val="FFFFFF">
              <a:alpha val="50196"/>
            </a:srgbClr>
          </a:solidFill>
        </p:spPr>
        <p:txBody>
          <a:bodyPr wrap="none" rtlCol="0">
            <a:spAutoFit/>
          </a:bodyPr>
          <a:lstStyle/>
          <a:p>
            <a:r>
              <a:rPr lang="fr-BE" sz="1000" dirty="0">
                <a:solidFill>
                  <a:srgbClr val="FF7814"/>
                </a:solidFill>
              </a:rPr>
              <a:t>09.03.2017</a:t>
            </a:r>
          </a:p>
        </p:txBody>
      </p:sp>
      <p:sp>
        <p:nvSpPr>
          <p:cNvPr id="32" name="Titre 3"/>
          <p:cNvSpPr txBox="1">
            <a:spLocks/>
          </p:cNvSpPr>
          <p:nvPr/>
        </p:nvSpPr>
        <p:spPr bwMode="auto">
          <a:xfrm>
            <a:off x="332468" y="177693"/>
            <a:ext cx="3259138" cy="609398"/>
          </a:xfrm>
          <a:prstGeom prst="rect">
            <a:avLst/>
          </a:prstGeom>
          <a:solidFill>
            <a:srgbClr val="FFFFFF">
              <a:alpha val="50196"/>
            </a:srgbClr>
          </a:solidFill>
          <a:ln w="9525">
            <a:noFill/>
            <a:miter lim="800000"/>
            <a:headEnd/>
            <a:tailEnd/>
          </a:ln>
        </p:spPr>
        <p:txBody>
          <a:bodyPr wrap="square" lIns="90000" tIns="0" rIns="0" bIns="0" anchor="ctr">
            <a:spAutoFit/>
          </a:bodyPr>
          <a:lstStyle>
            <a:lvl1pPr algn="l" rtl="0" eaLnBrk="0" fontAlgn="base" hangingPunct="0">
              <a:spcBef>
                <a:spcPct val="0"/>
              </a:spcBef>
              <a:spcAft>
                <a:spcPct val="0"/>
              </a:spcAft>
              <a:defRPr sz="2400" b="1" kern="1200">
                <a:solidFill>
                  <a:srgbClr val="E96A0D"/>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ct val="20000"/>
              </a:spcBef>
              <a:defRPr/>
            </a:pPr>
            <a:r>
              <a:rPr lang="fr-BE" sz="1800" cap="small" spc="50" dirty="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Couverture </a:t>
            </a:r>
            <a:r>
              <a:rPr lang="fr-BE" sz="1800" cap="small" spc="50" dirty="0"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territoriale</a:t>
            </a:r>
          </a:p>
          <a:p>
            <a:pPr>
              <a:spcBef>
                <a:spcPct val="20000"/>
              </a:spcBef>
              <a:defRPr/>
            </a:pPr>
            <a:r>
              <a:rPr lang="fr-BE" sz="1800" cap="small" spc="50" dirty="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Territoriale </a:t>
            </a:r>
            <a:r>
              <a:rPr lang="fr-BE" sz="1800" cap="small" spc="50" dirty="0" err="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omtrek</a:t>
            </a:r>
            <a:endParaRPr lang="fr-BE" sz="1800" cap="small" spc="50" dirty="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4" name="Picture 2" descr="D:\Documents\Pascale\C A R T O G R A P H I E\CARTOGRAPHIE V8 URBIS 2\Contrats de rénovation urbaine\CRU 2014-2019\BDU générale-006opt.jpg"/>
          <p:cNvPicPr>
            <a:picLocks noChangeAspect="1" noChangeArrowheads="1"/>
          </p:cNvPicPr>
          <p:nvPr/>
        </p:nvPicPr>
        <p:blipFill>
          <a:blip r:embed="rId3">
            <a:extLst>
              <a:ext uri="{28A0092B-C50C-407E-A947-70E740481C1C}">
                <a14:useLocalDpi xmlns:a14="http://schemas.microsoft.com/office/drawing/2010/main" val="0"/>
              </a:ext>
            </a:extLst>
          </a:blip>
          <a:srcRect l="70908" t="36998" r="23911" b="58801"/>
          <a:stretch>
            <a:fillRect/>
          </a:stretch>
        </p:blipFill>
        <p:spPr bwMode="auto">
          <a:xfrm>
            <a:off x="322725" y="5380064"/>
            <a:ext cx="2873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684124" y="5263969"/>
            <a:ext cx="2464136" cy="523220"/>
          </a:xfrm>
          <a:prstGeom prst="rect">
            <a:avLst/>
          </a:prstGeom>
          <a:noFill/>
        </p:spPr>
        <p:txBody>
          <a:bodyPr wrap="none">
            <a:spAutoFit/>
          </a:bodyPr>
          <a:lstStyle/>
          <a:p>
            <a:pPr fontAlgn="auto">
              <a:spcBef>
                <a:spcPts val="0"/>
              </a:spcBef>
              <a:spcAft>
                <a:spcPts val="0"/>
              </a:spcAft>
              <a:defRPr/>
            </a:pPr>
            <a:r>
              <a:rPr lang="fr-BE" sz="14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CQD en cours de finalisation</a:t>
            </a:r>
          </a:p>
          <a:p>
            <a:pPr fontAlgn="auto">
              <a:spcBef>
                <a:spcPts val="0"/>
              </a:spcBef>
              <a:spcAft>
                <a:spcPts val="0"/>
              </a:spcAft>
              <a:defRPr/>
            </a:pPr>
            <a:r>
              <a:rPr lang="fr-BE" sz="14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Bijna voltooide DWC's  </a:t>
            </a:r>
            <a:endParaRPr lang="fr-BE" sz="1400" noProof="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46" name="Groupe 45"/>
          <p:cNvGrpSpPr/>
          <p:nvPr/>
        </p:nvGrpSpPr>
        <p:grpSpPr>
          <a:xfrm>
            <a:off x="322725" y="5808840"/>
            <a:ext cx="2742179" cy="307777"/>
            <a:chOff x="179388" y="3591818"/>
            <a:chExt cx="2742179" cy="307777"/>
          </a:xfrm>
        </p:grpSpPr>
        <p:pic>
          <p:nvPicPr>
            <p:cNvPr id="47" name="Picture 2" descr="D:\Documents\Pascale\C A R T O G R A P H I E\CARTOGRAPHIE V8 URBIS 2\Contrats de rénovation urbaine\CRU 2014-2019\BDU générale-006op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602038"/>
              <a:ext cx="2873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47"/>
            <p:cNvSpPr/>
            <p:nvPr/>
          </p:nvSpPr>
          <p:spPr>
            <a:xfrm>
              <a:off x="540787" y="3591818"/>
              <a:ext cx="2380780" cy="307777"/>
            </a:xfrm>
            <a:prstGeom prst="rect">
              <a:avLst/>
            </a:prstGeom>
          </p:spPr>
          <p:txBody>
            <a:bodyPr wrap="none">
              <a:spAutoFit/>
            </a:bodyPr>
            <a:lstStyle/>
            <a:p>
              <a:pPr fontAlgn="auto">
                <a:spcBef>
                  <a:spcPts val="0"/>
                </a:spcBef>
                <a:spcAft>
                  <a:spcPts val="0"/>
                </a:spcAft>
                <a:defRPr/>
              </a:pPr>
              <a:r>
                <a:rPr lang="fr-BE" sz="14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CQD actifs / </a:t>
              </a:r>
              <a:r>
                <a:rPr lang="fr-BE" sz="1400" noProof="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huidige DWC's</a:t>
              </a:r>
            </a:p>
          </p:txBody>
        </p:sp>
      </p:grpSp>
      <p:grpSp>
        <p:nvGrpSpPr>
          <p:cNvPr id="49" name="Groupe 48"/>
          <p:cNvGrpSpPr/>
          <p:nvPr/>
        </p:nvGrpSpPr>
        <p:grpSpPr>
          <a:xfrm>
            <a:off x="322725" y="6247836"/>
            <a:ext cx="2642793" cy="307777"/>
            <a:chOff x="179388" y="4052193"/>
            <a:chExt cx="2642793" cy="307777"/>
          </a:xfrm>
        </p:grpSpPr>
        <p:pic>
          <p:nvPicPr>
            <p:cNvPr id="50" name="Picture 2" descr="D:\Documents\Pascale\C A R T O G R A P H I E\CARTOGRAPHIE V8 URBIS 2\Contrats de rénovation urbaine\CRU 2014-2019\BDU générale-006op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062413"/>
              <a:ext cx="2873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50"/>
            <p:cNvSpPr/>
            <p:nvPr/>
          </p:nvSpPr>
          <p:spPr>
            <a:xfrm>
              <a:off x="540787" y="4052193"/>
              <a:ext cx="2281394" cy="307777"/>
            </a:xfrm>
            <a:prstGeom prst="rect">
              <a:avLst/>
            </a:prstGeom>
          </p:spPr>
          <p:txBody>
            <a:bodyPr wrap="none">
              <a:spAutoFit/>
            </a:bodyPr>
            <a:lstStyle/>
            <a:p>
              <a:pPr fontAlgn="auto">
                <a:spcBef>
                  <a:spcPts val="0"/>
                </a:spcBef>
                <a:spcAft>
                  <a:spcPts val="0"/>
                </a:spcAft>
                <a:defRPr/>
              </a:pPr>
              <a:r>
                <a:rPr lang="fr-BE" sz="14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CQD new / </a:t>
              </a:r>
              <a:r>
                <a:rPr lang="nl-BE" sz="1400" noProof="1" smtClean="0">
                  <a:solidFill>
                    <a:srgbClr val="595959"/>
                  </a:solidFill>
                  <a:latin typeface="Arial Unicode MS" pitchFamily="18" charset="0"/>
                </a:rPr>
                <a:t>nieuwe DWC's</a:t>
              </a:r>
              <a:endParaRPr lang="fr-BE" sz="1400" noProof="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52" name="Groupe 51"/>
          <p:cNvGrpSpPr/>
          <p:nvPr/>
        </p:nvGrpSpPr>
        <p:grpSpPr>
          <a:xfrm>
            <a:off x="322725" y="3613024"/>
            <a:ext cx="3359336" cy="307777"/>
            <a:chOff x="179388" y="5325368"/>
            <a:chExt cx="3359336" cy="307777"/>
          </a:xfrm>
        </p:grpSpPr>
        <p:pic>
          <p:nvPicPr>
            <p:cNvPr id="53" name="Picture 7" descr="D:\Documents\Pascale\C A R T O G R A P H I E\CARTOGRAPHIE V8 URBIS 2\Contrats de rénovation urbaine\CRU 2014-2019\BDU générale-cartop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5335588"/>
              <a:ext cx="287337" cy="287337"/>
            </a:xfrm>
            <a:prstGeom prst="rect">
              <a:avLst/>
            </a:prstGeom>
            <a:noFill/>
            <a:ln w="9525">
              <a:solidFill>
                <a:srgbClr val="FF7814"/>
              </a:solidFill>
              <a:miter lim="800000"/>
              <a:headEnd/>
              <a:tailEnd/>
            </a:ln>
            <a:extLst>
              <a:ext uri="{909E8E84-426E-40DD-AFC4-6F175D3DCCD1}">
                <a14:hiddenFill xmlns:a14="http://schemas.microsoft.com/office/drawing/2010/main">
                  <a:solidFill>
                    <a:srgbClr val="FFFFFF"/>
                  </a:solidFill>
                </a14:hiddenFill>
              </a:ext>
            </a:extLst>
          </p:spPr>
        </p:pic>
        <p:sp>
          <p:nvSpPr>
            <p:cNvPr id="54" name="Rectangle 53"/>
            <p:cNvSpPr/>
            <p:nvPr/>
          </p:nvSpPr>
          <p:spPr>
            <a:xfrm>
              <a:off x="540787" y="5325368"/>
              <a:ext cx="2997937" cy="307777"/>
            </a:xfrm>
            <a:prstGeom prst="rect">
              <a:avLst/>
            </a:prstGeom>
          </p:spPr>
          <p:txBody>
            <a:bodyPr wrap="none">
              <a:spAutoFit/>
            </a:bodyPr>
            <a:lstStyle/>
            <a:p>
              <a:pPr fontAlgn="auto">
                <a:spcBef>
                  <a:spcPts val="0"/>
                </a:spcBef>
                <a:spcAft>
                  <a:spcPts val="0"/>
                </a:spcAft>
                <a:defRPr/>
              </a:pPr>
              <a:r>
                <a:rPr lang="fr-BE" sz="14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CRU à l’étude / </a:t>
              </a:r>
              <a:r>
                <a:rPr lang="nl-BE" sz="1400" noProof="1" smtClean="0">
                  <a:solidFill>
                    <a:srgbClr val="595959"/>
                  </a:solidFill>
                  <a:latin typeface="Arial Unicode MS" pitchFamily="18" charset="0"/>
                </a:rPr>
                <a:t>SVC's in studiefase</a:t>
              </a:r>
              <a:endParaRPr lang="fr-BE" sz="1400" noProof="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55" name="Groupe 54"/>
          <p:cNvGrpSpPr/>
          <p:nvPr/>
        </p:nvGrpSpPr>
        <p:grpSpPr>
          <a:xfrm>
            <a:off x="322062" y="4080897"/>
            <a:ext cx="1423571" cy="307777"/>
            <a:chOff x="178725" y="5810681"/>
            <a:chExt cx="1423571" cy="307777"/>
          </a:xfrm>
        </p:grpSpPr>
        <p:pic>
          <p:nvPicPr>
            <p:cNvPr id="56" name="Picture 3" descr="D:\Documents\Pascale\C A R T O G R A P H I E\CARTOGRAPHIE V8 URBIS 2\Contrats de rénovation urbaine\CRU 2014-2019\[PPT]CRU S01-01-CRU générale et CQD.jpg"/>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178725" y="5820569"/>
              <a:ext cx="288000" cy="288001"/>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p:cNvSpPr/>
            <p:nvPr/>
          </p:nvSpPr>
          <p:spPr>
            <a:xfrm>
              <a:off x="540787" y="5810681"/>
              <a:ext cx="1061509" cy="307777"/>
            </a:xfrm>
            <a:prstGeom prst="rect">
              <a:avLst/>
            </a:prstGeom>
          </p:spPr>
          <p:txBody>
            <a:bodyPr wrap="none">
              <a:spAutoFit/>
            </a:bodyPr>
            <a:lstStyle/>
            <a:p>
              <a:pPr fontAlgn="auto">
                <a:spcBef>
                  <a:spcPts val="0"/>
                </a:spcBef>
                <a:spcAft>
                  <a:spcPts val="0"/>
                </a:spcAft>
                <a:defRPr/>
              </a:pPr>
              <a:r>
                <a:rPr lang="fr-BE" sz="14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ZRU / </a:t>
              </a:r>
              <a:r>
                <a:rPr lang="fr-BE" sz="14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ZSH</a:t>
              </a:r>
              <a:endParaRPr lang="fr-BE" sz="14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DADFC0AF-7A1C-463B-991D-4D2E3F9BDD22}" type="slidenum">
              <a:rPr lang="fr-BE" smtClean="0"/>
              <a:pPr>
                <a:defRPr/>
              </a:pPr>
              <a:t>16</a:t>
            </a:fld>
            <a:endParaRPr lang="fr-BE"/>
          </a:p>
        </p:txBody>
      </p:sp>
      <p:sp>
        <p:nvSpPr>
          <p:cNvPr id="24" name="Titre 3"/>
          <p:cNvSpPr txBox="1">
            <a:spLocks/>
          </p:cNvSpPr>
          <p:nvPr/>
        </p:nvSpPr>
        <p:spPr bwMode="auto">
          <a:xfrm>
            <a:off x="178892" y="170946"/>
            <a:ext cx="1044575" cy="541687"/>
          </a:xfrm>
          <a:prstGeom prst="rect">
            <a:avLst/>
          </a:prstGeom>
          <a:solidFill>
            <a:srgbClr val="FFFFFF">
              <a:alpha val="50196"/>
            </a:srgbClr>
          </a:solidFill>
          <a:ln w="9525">
            <a:noFill/>
            <a:miter lim="800000"/>
            <a:headEnd/>
            <a:tailEnd/>
          </a:ln>
        </p:spPr>
        <p:txBody>
          <a:bodyPr wrap="square" lIns="90000" tIns="0" rIns="0" bIns="0" anchor="ctr">
            <a:spAutoFit/>
          </a:bodyPr>
          <a:lstStyle>
            <a:lvl1pPr algn="l" rtl="0" eaLnBrk="0" fontAlgn="base" hangingPunct="0">
              <a:spcBef>
                <a:spcPct val="0"/>
              </a:spcBef>
              <a:spcAft>
                <a:spcPct val="0"/>
              </a:spcAft>
              <a:defRPr sz="2400" b="1" kern="1200">
                <a:solidFill>
                  <a:srgbClr val="E96A0D"/>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ct val="20000"/>
              </a:spcBef>
              <a:defRPr/>
            </a:pPr>
            <a:r>
              <a:rPr lang="fr-BE" sz="1600" cap="small" spc="50" noProof="1"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CRU 3</a:t>
            </a:r>
          </a:p>
          <a:p>
            <a:pPr>
              <a:spcBef>
                <a:spcPct val="20000"/>
              </a:spcBef>
              <a:defRPr/>
            </a:pPr>
            <a:r>
              <a:rPr lang="fr-BE" sz="1600" cap="small" spc="50" noProof="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SVC 3</a:t>
            </a:r>
          </a:p>
        </p:txBody>
      </p:sp>
      <p:sp>
        <p:nvSpPr>
          <p:cNvPr id="25" name="Rectangle 24"/>
          <p:cNvSpPr/>
          <p:nvPr/>
        </p:nvSpPr>
        <p:spPr>
          <a:xfrm>
            <a:off x="1069404" y="124779"/>
            <a:ext cx="1841210" cy="634020"/>
          </a:xfrm>
          <a:prstGeom prst="rect">
            <a:avLst/>
          </a:prstGeom>
          <a:solidFill>
            <a:srgbClr val="FFFFFF">
              <a:alpha val="45098"/>
            </a:srgbClr>
          </a:solidFill>
        </p:spPr>
        <p:txBody>
          <a:bodyPr wrap="none">
            <a:spAutoFit/>
          </a:bodyPr>
          <a:lstStyle/>
          <a:p>
            <a:pPr eaLnBrk="0" hangingPunct="0">
              <a:spcBef>
                <a:spcPct val="20000"/>
              </a:spcBef>
              <a:defRPr/>
            </a:pPr>
            <a:r>
              <a:rPr lang="fr-BE" sz="1600" b="1" cap="small" spc="50" dirty="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gare de </a:t>
            </a:r>
            <a:r>
              <a:rPr lang="fr-BE" sz="1600" b="1" cap="small" spc="50" dirty="0"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l’ouest</a:t>
            </a:r>
            <a:endParaRPr lang="fr-BE" sz="1600" b="1" cap="small" spc="50" dirty="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0" hangingPunct="0">
              <a:spcBef>
                <a:spcPct val="20000"/>
              </a:spcBef>
              <a:defRPr/>
            </a:pPr>
            <a:r>
              <a:rPr lang="fr-BE" sz="1600" b="1" cap="small" spc="50" dirty="0" err="1">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weststation</a:t>
            </a:r>
            <a:endParaRPr lang="fr-BE" sz="1600" b="1" cap="small" spc="50" dirty="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6" name="Picture 2" descr="D:\Documents\Pascale\C A R T O G R A P H I E\CARTOGRAPHIE V8 URBIS 2\Contrats de rénovation urbaine\CRU 2014-2019\BDU générale-006opt.jpg"/>
          <p:cNvPicPr>
            <a:picLocks noChangeAspect="1" noChangeArrowheads="1"/>
          </p:cNvPicPr>
          <p:nvPr/>
        </p:nvPicPr>
        <p:blipFill>
          <a:blip r:embed="rId2">
            <a:extLst>
              <a:ext uri="{28A0092B-C50C-407E-A947-70E740481C1C}">
                <a14:useLocalDpi xmlns:a14="http://schemas.microsoft.com/office/drawing/2010/main" val="0"/>
              </a:ext>
            </a:extLst>
          </a:blip>
          <a:srcRect l="70908" t="36998" r="23911" b="58801"/>
          <a:stretch>
            <a:fillRect/>
          </a:stretch>
        </p:blipFill>
        <p:spPr bwMode="auto">
          <a:xfrm>
            <a:off x="322725" y="5380064"/>
            <a:ext cx="2873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684124" y="5263969"/>
            <a:ext cx="2464136" cy="523220"/>
          </a:xfrm>
          <a:prstGeom prst="rect">
            <a:avLst/>
          </a:prstGeom>
          <a:noFill/>
        </p:spPr>
        <p:txBody>
          <a:bodyPr wrap="none">
            <a:spAutoFit/>
          </a:bodyPr>
          <a:lstStyle/>
          <a:p>
            <a:pPr fontAlgn="auto">
              <a:spcBef>
                <a:spcPts val="0"/>
              </a:spcBef>
              <a:spcAft>
                <a:spcPts val="0"/>
              </a:spcAft>
              <a:defRPr/>
            </a:pPr>
            <a:r>
              <a:rPr lang="fr-BE" sz="1400" noProof="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CQD en cours de finalisation</a:t>
            </a:r>
          </a:p>
          <a:p>
            <a:pPr fontAlgn="auto">
              <a:spcBef>
                <a:spcPts val="0"/>
              </a:spcBef>
              <a:spcAft>
                <a:spcPts val="0"/>
              </a:spcAft>
              <a:defRPr/>
            </a:pPr>
            <a:r>
              <a:rPr lang="fr-BE" sz="1400" noProof="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Bijna voltooide DWC's  </a:t>
            </a:r>
          </a:p>
        </p:txBody>
      </p:sp>
      <p:grpSp>
        <p:nvGrpSpPr>
          <p:cNvPr id="28" name="Groupe 27"/>
          <p:cNvGrpSpPr/>
          <p:nvPr/>
        </p:nvGrpSpPr>
        <p:grpSpPr>
          <a:xfrm>
            <a:off x="322725" y="5808840"/>
            <a:ext cx="2742179" cy="307777"/>
            <a:chOff x="179388" y="3591818"/>
            <a:chExt cx="2742179" cy="307777"/>
          </a:xfrm>
        </p:grpSpPr>
        <p:pic>
          <p:nvPicPr>
            <p:cNvPr id="29" name="Picture 2" descr="D:\Documents\Pascale\C A R T O G R A P H I E\CARTOGRAPHIE V8 URBIS 2\Contrats de rénovation urbaine\CRU 2014-2019\BDU générale-006o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602038"/>
              <a:ext cx="2873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540787" y="3591818"/>
              <a:ext cx="2380780" cy="307777"/>
            </a:xfrm>
            <a:prstGeom prst="rect">
              <a:avLst/>
            </a:prstGeom>
          </p:spPr>
          <p:txBody>
            <a:bodyPr wrap="none">
              <a:spAutoFit/>
            </a:bodyPr>
            <a:lstStyle/>
            <a:p>
              <a:pPr fontAlgn="auto">
                <a:spcBef>
                  <a:spcPts val="0"/>
                </a:spcBef>
                <a:spcAft>
                  <a:spcPts val="0"/>
                </a:spcAft>
                <a:defRPr/>
              </a:pPr>
              <a:r>
                <a:rPr lang="fr-BE" sz="14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CQD actifs / </a:t>
              </a:r>
              <a:r>
                <a:rPr lang="nl-BE" sz="1400" noProof="1" smtClean="0">
                  <a:solidFill>
                    <a:srgbClr val="595959"/>
                  </a:solidFill>
                  <a:latin typeface="Arial Unicode MS" pitchFamily="18" charset="0"/>
                </a:rPr>
                <a:t>huidige DWC's</a:t>
              </a:r>
              <a:endParaRPr lang="fr-BE" sz="1400" noProof="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31" name="Groupe 30"/>
          <p:cNvGrpSpPr/>
          <p:nvPr/>
        </p:nvGrpSpPr>
        <p:grpSpPr>
          <a:xfrm>
            <a:off x="322725" y="6247836"/>
            <a:ext cx="2642793" cy="307777"/>
            <a:chOff x="179388" y="4052193"/>
            <a:chExt cx="2642793" cy="307777"/>
          </a:xfrm>
        </p:grpSpPr>
        <p:pic>
          <p:nvPicPr>
            <p:cNvPr id="32" name="Picture 2" descr="D:\Documents\Pascale\C A R T O G R A P H I E\CARTOGRAPHIE V8 URBIS 2\Contrats de rénovation urbaine\CRU 2014-2019\BDU générale-006op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62413"/>
              <a:ext cx="2873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540787" y="4052193"/>
              <a:ext cx="2281394" cy="307777"/>
            </a:xfrm>
            <a:prstGeom prst="rect">
              <a:avLst/>
            </a:prstGeom>
          </p:spPr>
          <p:txBody>
            <a:bodyPr wrap="none">
              <a:spAutoFit/>
            </a:bodyPr>
            <a:lstStyle/>
            <a:p>
              <a:pPr fontAlgn="auto">
                <a:spcBef>
                  <a:spcPts val="0"/>
                </a:spcBef>
                <a:spcAft>
                  <a:spcPts val="0"/>
                </a:spcAft>
                <a:defRPr/>
              </a:pPr>
              <a:r>
                <a:rPr lang="fr-BE" sz="14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CQD new / </a:t>
              </a:r>
              <a:r>
                <a:rPr lang="nl-BE" sz="1400" noProof="1" smtClean="0">
                  <a:solidFill>
                    <a:srgbClr val="595959"/>
                  </a:solidFill>
                  <a:latin typeface="Arial Unicode MS" pitchFamily="18" charset="0"/>
                </a:rPr>
                <a:t>nieuwe DWC's</a:t>
              </a:r>
              <a:endParaRPr lang="nl-BE" sz="1400" noProof="1">
                <a:solidFill>
                  <a:srgbClr val="595959"/>
                </a:solidFill>
                <a:latin typeface="Arial Unicode MS" pitchFamily="18" charset="0"/>
              </a:endParaRPr>
            </a:p>
          </p:txBody>
        </p:sp>
      </p:grpSp>
      <p:grpSp>
        <p:nvGrpSpPr>
          <p:cNvPr id="34" name="Groupe 33"/>
          <p:cNvGrpSpPr/>
          <p:nvPr/>
        </p:nvGrpSpPr>
        <p:grpSpPr>
          <a:xfrm>
            <a:off x="322725" y="3613024"/>
            <a:ext cx="3359336" cy="307777"/>
            <a:chOff x="179388" y="5325368"/>
            <a:chExt cx="3359336" cy="307777"/>
          </a:xfrm>
        </p:grpSpPr>
        <p:pic>
          <p:nvPicPr>
            <p:cNvPr id="35" name="Picture 7" descr="D:\Documents\Pascale\C A R T O G R A P H I E\CARTOGRAPHIE V8 URBIS 2\Contrats de rénovation urbaine\CRU 2014-2019\BDU générale-cartop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5335588"/>
              <a:ext cx="287337" cy="287337"/>
            </a:xfrm>
            <a:prstGeom prst="rect">
              <a:avLst/>
            </a:prstGeom>
            <a:noFill/>
            <a:ln w="9525">
              <a:solidFill>
                <a:srgbClr val="FF7814"/>
              </a:solidFill>
              <a:miter lim="800000"/>
              <a:headEnd/>
              <a:tailEnd/>
            </a:ln>
            <a:extLst>
              <a:ext uri="{909E8E84-426E-40DD-AFC4-6F175D3DCCD1}">
                <a14:hiddenFill xmlns:a14="http://schemas.microsoft.com/office/drawing/2010/main">
                  <a:solidFill>
                    <a:srgbClr val="FFFFFF"/>
                  </a:solidFill>
                </a14:hiddenFill>
              </a:ext>
            </a:extLst>
          </p:spPr>
        </p:pic>
        <p:sp>
          <p:nvSpPr>
            <p:cNvPr id="36" name="Rectangle 35"/>
            <p:cNvSpPr/>
            <p:nvPr/>
          </p:nvSpPr>
          <p:spPr>
            <a:xfrm>
              <a:off x="540787" y="5325368"/>
              <a:ext cx="2997937" cy="307777"/>
            </a:xfrm>
            <a:prstGeom prst="rect">
              <a:avLst/>
            </a:prstGeom>
          </p:spPr>
          <p:txBody>
            <a:bodyPr wrap="none">
              <a:spAutoFit/>
            </a:bodyPr>
            <a:lstStyle/>
            <a:p>
              <a:pPr fontAlgn="auto">
                <a:spcBef>
                  <a:spcPts val="0"/>
                </a:spcBef>
                <a:spcAft>
                  <a:spcPts val="0"/>
                </a:spcAft>
                <a:defRPr/>
              </a:pPr>
              <a:r>
                <a:rPr lang="fr-BE" sz="14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CRU à l’étude / </a:t>
              </a:r>
              <a:r>
                <a:rPr lang="nl-BE" sz="1400" noProof="1" smtClean="0">
                  <a:solidFill>
                    <a:srgbClr val="595959"/>
                  </a:solidFill>
                  <a:latin typeface="Arial Unicode MS" pitchFamily="18" charset="0"/>
                </a:rPr>
                <a:t>SVC's in studiefase</a:t>
              </a:r>
              <a:endParaRPr lang="nl-BE" sz="1400" noProof="1">
                <a:solidFill>
                  <a:srgbClr val="595959"/>
                </a:solidFill>
                <a:latin typeface="Arial Unicode MS" pitchFamily="18" charset="0"/>
              </a:endParaRPr>
            </a:p>
          </p:txBody>
        </p:sp>
      </p:grpSp>
      <p:grpSp>
        <p:nvGrpSpPr>
          <p:cNvPr id="37" name="Groupe 36"/>
          <p:cNvGrpSpPr/>
          <p:nvPr/>
        </p:nvGrpSpPr>
        <p:grpSpPr>
          <a:xfrm>
            <a:off x="322062" y="4080897"/>
            <a:ext cx="1423571" cy="307777"/>
            <a:chOff x="178725" y="5810681"/>
            <a:chExt cx="1423571" cy="307777"/>
          </a:xfrm>
        </p:grpSpPr>
        <p:pic>
          <p:nvPicPr>
            <p:cNvPr id="38" name="Picture 3" descr="D:\Documents\Pascale\C A R T O G R A P H I E\CARTOGRAPHIE V8 URBIS 2\Contrats de rénovation urbaine\CRU 2014-2019\[PPT]CRU S01-01-CRU générale et CQD.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78725" y="5820569"/>
              <a:ext cx="288000" cy="288001"/>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540787" y="5810681"/>
              <a:ext cx="1061509" cy="307777"/>
            </a:xfrm>
            <a:prstGeom prst="rect">
              <a:avLst/>
            </a:prstGeom>
          </p:spPr>
          <p:txBody>
            <a:bodyPr wrap="none">
              <a:spAutoFit/>
            </a:bodyPr>
            <a:lstStyle/>
            <a:p>
              <a:pPr fontAlgn="auto">
                <a:spcBef>
                  <a:spcPts val="0"/>
                </a:spcBef>
                <a:spcAft>
                  <a:spcPts val="0"/>
                </a:spcAft>
                <a:defRPr/>
              </a:pPr>
              <a:r>
                <a:rPr lang="fr-BE" sz="14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ZRU / </a:t>
              </a:r>
              <a:r>
                <a:rPr lang="fr-BE" sz="14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ZSH</a:t>
              </a:r>
              <a:endParaRPr lang="fr-BE" sz="14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0" name="Groupe 39"/>
          <p:cNvGrpSpPr/>
          <p:nvPr/>
        </p:nvGrpSpPr>
        <p:grpSpPr>
          <a:xfrm>
            <a:off x="322725" y="2482971"/>
            <a:ext cx="3003469" cy="523220"/>
            <a:chOff x="322725" y="3015348"/>
            <a:chExt cx="3003469" cy="523220"/>
          </a:xfrm>
        </p:grpSpPr>
        <p:sp>
          <p:nvSpPr>
            <p:cNvPr id="41" name="Rectangle 40"/>
            <p:cNvSpPr/>
            <p:nvPr/>
          </p:nvSpPr>
          <p:spPr>
            <a:xfrm>
              <a:off x="322725" y="3132958"/>
              <a:ext cx="288000" cy="288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2" name="Rectangle 41"/>
            <p:cNvSpPr/>
            <p:nvPr/>
          </p:nvSpPr>
          <p:spPr>
            <a:xfrm>
              <a:off x="684124" y="3015348"/>
              <a:ext cx="2642070" cy="523220"/>
            </a:xfrm>
            <a:prstGeom prst="rect">
              <a:avLst/>
            </a:prstGeom>
          </p:spPr>
          <p:txBody>
            <a:bodyPr wrap="none">
              <a:spAutoFit/>
            </a:bodyPr>
            <a:lstStyle/>
            <a:p>
              <a:pPr fontAlgn="auto">
                <a:spcBef>
                  <a:spcPts val="0"/>
                </a:spcBef>
                <a:spcAft>
                  <a:spcPts val="0"/>
                </a:spcAft>
                <a:defRPr/>
              </a:pPr>
              <a:r>
                <a:rPr lang="fr-BE" sz="14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CRU 3 - périmètre d’ensemble </a:t>
              </a:r>
            </a:p>
            <a:p>
              <a:pPr fontAlgn="auto">
                <a:spcBef>
                  <a:spcPts val="0"/>
                </a:spcBef>
                <a:spcAft>
                  <a:spcPts val="0"/>
                </a:spcAft>
                <a:defRPr/>
              </a:pPr>
              <a:r>
                <a:rPr lang="fr-BE" sz="14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SVC 3 - gehele perimeter</a:t>
              </a:r>
              <a:endParaRPr lang="fr-BE" sz="1400" noProof="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3" name="Groupe 42"/>
          <p:cNvGrpSpPr/>
          <p:nvPr/>
        </p:nvGrpSpPr>
        <p:grpSpPr>
          <a:xfrm>
            <a:off x="307145" y="3013854"/>
            <a:ext cx="3360938" cy="523220"/>
            <a:chOff x="322725" y="3015348"/>
            <a:chExt cx="3360938" cy="523220"/>
          </a:xfrm>
        </p:grpSpPr>
        <p:sp>
          <p:nvSpPr>
            <p:cNvPr id="44" name="Rectangle 43"/>
            <p:cNvSpPr/>
            <p:nvPr/>
          </p:nvSpPr>
          <p:spPr>
            <a:xfrm>
              <a:off x="322725" y="3132958"/>
              <a:ext cx="288000" cy="288000"/>
            </a:xfrm>
            <a:prstGeom prst="rect">
              <a:avLst/>
            </a:prstGeom>
            <a:solidFill>
              <a:srgbClr val="21B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 name="Rectangle 44"/>
            <p:cNvSpPr/>
            <p:nvPr/>
          </p:nvSpPr>
          <p:spPr>
            <a:xfrm>
              <a:off x="684124" y="3015348"/>
              <a:ext cx="2999539" cy="523220"/>
            </a:xfrm>
            <a:prstGeom prst="rect">
              <a:avLst/>
            </a:prstGeom>
          </p:spPr>
          <p:txBody>
            <a:bodyPr wrap="none">
              <a:spAutoFit/>
            </a:bodyPr>
            <a:lstStyle/>
            <a:p>
              <a:pPr fontAlgn="auto">
                <a:spcBef>
                  <a:spcPts val="0"/>
                </a:spcBef>
                <a:spcAft>
                  <a:spcPts val="0"/>
                </a:spcAft>
                <a:defRPr/>
              </a:pPr>
              <a:r>
                <a:rPr lang="fr-BE" sz="14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CRU 1 et 2 - périmètre d’ensemble </a:t>
              </a:r>
            </a:p>
            <a:p>
              <a:pPr fontAlgn="auto">
                <a:spcBef>
                  <a:spcPts val="0"/>
                </a:spcBef>
                <a:spcAft>
                  <a:spcPts val="0"/>
                </a:spcAft>
                <a:defRPr/>
              </a:pPr>
              <a:r>
                <a:rPr lang="fr-BE" sz="14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SVC 1 en 2 - gehele perimeter</a:t>
              </a:r>
              <a:endParaRPr lang="fr-BE" sz="1400" noProof="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3076" name="Picture 4" descr="D:\Documents\Pascale\C A R T O G R A P H I E\CARTOGRAPHIE V8 URBIS 2\Contrats de rénovation urbaine\CRU 2014-2019\présentations\[ppt]CRU S01-01-CRU générale-cru3 modif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8913" y="0"/>
            <a:ext cx="5145087"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805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S:\Users dir\Lionel\Carto\CRU\Comm AG\Revitalisation_Sign2015_BIL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1311" y="320696"/>
            <a:ext cx="2421379" cy="12404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 name="Groupe 1"/>
          <p:cNvGrpSpPr/>
          <p:nvPr/>
        </p:nvGrpSpPr>
        <p:grpSpPr>
          <a:xfrm>
            <a:off x="2576195" y="2339987"/>
            <a:ext cx="3991611" cy="2620777"/>
            <a:chOff x="2576195" y="2593884"/>
            <a:chExt cx="3991611" cy="2620777"/>
          </a:xfrm>
        </p:grpSpPr>
        <p:pic>
          <p:nvPicPr>
            <p:cNvPr id="26" name="Image 1"/>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83977"/>
            <a:stretch/>
          </p:blipFill>
          <p:spPr bwMode="auto">
            <a:xfrm>
              <a:off x="2857107" y="4476414"/>
              <a:ext cx="3429785" cy="6019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b="82527"/>
            <a:stretch/>
          </p:blipFill>
          <p:spPr bwMode="auto">
            <a:xfrm>
              <a:off x="2728018" y="2593884"/>
              <a:ext cx="3429785" cy="656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3"/>
            <p:cNvSpPr>
              <a:spLocks noChangeArrowheads="1"/>
            </p:cNvSpPr>
            <p:nvPr/>
          </p:nvSpPr>
          <p:spPr bwMode="auto">
            <a:xfrm>
              <a:off x="2576195" y="2897989"/>
              <a:ext cx="3991611" cy="2316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15000"/>
                </a:lnSpc>
                <a:spcBef>
                  <a:spcPct val="0"/>
                </a:spcBef>
                <a:spcAft>
                  <a:spcPts val="1000"/>
                </a:spcAft>
                <a:buFontTx/>
                <a:buNone/>
              </a:pPr>
              <a:r>
                <a:rPr lang="fr-BE" altLang="fr-FR" sz="1600" b="1" spc="300" dirty="0">
                  <a:solidFill>
                    <a:srgbClr val="00A7E3"/>
                  </a:solidFill>
                  <a:latin typeface="Calibri" pitchFamily="34" charset="0"/>
                </a:rPr>
                <a:t>PLUS D’INFOS</a:t>
              </a:r>
            </a:p>
            <a:p>
              <a:pPr algn="ctr" eaLnBrk="1" hangingPunct="1">
                <a:lnSpc>
                  <a:spcPct val="115000"/>
                </a:lnSpc>
                <a:spcBef>
                  <a:spcPct val="0"/>
                </a:spcBef>
                <a:spcAft>
                  <a:spcPts val="1000"/>
                </a:spcAft>
                <a:buFontTx/>
                <a:buNone/>
              </a:pPr>
              <a:r>
                <a:rPr lang="fr-BE" altLang="fr-FR" sz="1600" dirty="0" smtClean="0">
                  <a:solidFill>
                    <a:srgbClr val="00A7E3"/>
                  </a:solidFill>
                  <a:latin typeface="Calibri" pitchFamily="34" charset="0"/>
                </a:rPr>
                <a:t>www.quartiers.brussels</a:t>
              </a:r>
            </a:p>
            <a:p>
              <a:pPr algn="ctr" eaLnBrk="1" hangingPunct="1">
                <a:lnSpc>
                  <a:spcPct val="115000"/>
                </a:lnSpc>
                <a:spcBef>
                  <a:spcPct val="0"/>
                </a:spcBef>
                <a:spcAft>
                  <a:spcPts val="1000"/>
                </a:spcAft>
                <a:buNone/>
              </a:pPr>
              <a:r>
                <a:rPr lang="fr-BE" altLang="fr-FR" sz="1600" b="1" spc="300" dirty="0" smtClean="0">
                  <a:solidFill>
                    <a:srgbClr val="7FB11B"/>
                  </a:solidFill>
                  <a:latin typeface="Calibri" pitchFamily="34" charset="0"/>
                </a:rPr>
                <a:t>VERDERE </a:t>
              </a:r>
              <a:r>
                <a:rPr lang="fr-BE" altLang="fr-FR" sz="1600" b="1" spc="300" dirty="0">
                  <a:solidFill>
                    <a:srgbClr val="7FB11B"/>
                  </a:solidFill>
                  <a:latin typeface="Calibri" pitchFamily="34" charset="0"/>
                </a:rPr>
                <a:t>INLICHTINGEN</a:t>
              </a:r>
            </a:p>
            <a:p>
              <a:pPr algn="ctr" eaLnBrk="1" hangingPunct="1">
                <a:lnSpc>
                  <a:spcPct val="115000"/>
                </a:lnSpc>
                <a:spcBef>
                  <a:spcPct val="0"/>
                </a:spcBef>
                <a:spcAft>
                  <a:spcPts val="1000"/>
                </a:spcAft>
                <a:buFontTx/>
                <a:buNone/>
              </a:pPr>
              <a:r>
                <a:rPr lang="fr-BE" altLang="fr-FR" sz="1600" dirty="0" smtClean="0">
                  <a:solidFill>
                    <a:srgbClr val="7FB11B"/>
                  </a:solidFill>
                  <a:latin typeface="Calibri" pitchFamily="34" charset="0"/>
                </a:rPr>
                <a:t>www.wijken.brussels</a:t>
              </a:r>
              <a:endParaRPr lang="fr-BE" altLang="fr-FR" sz="1600" dirty="0">
                <a:solidFill>
                  <a:srgbClr val="7FB11B"/>
                </a:solidFill>
                <a:latin typeface="Calibri" pitchFamily="34" charset="0"/>
              </a:endParaRPr>
            </a:p>
          </p:txBody>
        </p:sp>
      </p:grpSp>
    </p:spTree>
    <p:extLst>
      <p:ext uri="{BB962C8B-B14F-4D97-AF65-F5344CB8AC3E}">
        <p14:creationId xmlns:p14="http://schemas.microsoft.com/office/powerpoint/2010/main" val="53419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ocuments\Pascale\G E N E R A L I T E S\L A Y O U T\000 - logos\Charte graphique BUP\BUP_B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599" y="2655386"/>
            <a:ext cx="5524501"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699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0412" y="860425"/>
            <a:ext cx="8078787" cy="4096506"/>
          </a:xfrm>
          <a:prstGeom prst="rect">
            <a:avLst/>
          </a:prstGeom>
        </p:spPr>
        <p:txBody>
          <a:bodyPr wrap="square">
            <a:noAutofit/>
          </a:bodyPr>
          <a:lstStyle/>
          <a:p>
            <a:pPr marL="0" lvl="1" fontAlgn="auto">
              <a:spcBef>
                <a:spcPts val="0"/>
              </a:spcBef>
              <a:spcAft>
                <a:spcPts val="600"/>
              </a:spcAft>
              <a:buClr>
                <a:srgbClr val="FF7814"/>
              </a:buClr>
              <a:buSzPct val="120000"/>
              <a:defRPr/>
            </a:pPr>
            <a:r>
              <a:rPr lang="fr-BE" sz="1500" b="1" noProof="1"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Contexte</a:t>
            </a:r>
          </a:p>
          <a:p>
            <a:pPr marL="452438" indent="-269875">
              <a:lnSpc>
                <a:spcPts val="23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Demande forte en logement de qualité accessible financièrement</a:t>
            </a:r>
          </a:p>
          <a:p>
            <a:pPr marL="452438" indent="-269875">
              <a:lnSpc>
                <a:spcPts val="23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Besoin en nouveaux équipements</a:t>
            </a:r>
          </a:p>
          <a:p>
            <a:pPr marL="452438" indent="-269875">
              <a:lnSpc>
                <a:spcPts val="23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Dualisation socio-économique</a:t>
            </a:r>
          </a:p>
          <a:p>
            <a:pPr marL="452438" lvl="1" indent="-269875">
              <a:lnSpc>
                <a:spcPts val="23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Foncier rare</a:t>
            </a:r>
          </a:p>
          <a:p>
            <a:pPr marL="452438" lvl="1" indent="-269875">
              <a:spcBef>
                <a:spcPts val="0"/>
              </a:spcBef>
              <a:spcAft>
                <a:spcPts val="600"/>
              </a:spcAft>
              <a:buClr>
                <a:srgbClr val="00A7E3"/>
              </a:buClr>
              <a:buSzPct val="120000"/>
              <a:buFont typeface="Wingdings 3" panose="05040102010807070707" pitchFamily="18" charset="2"/>
              <a:buChar char="î"/>
              <a:defRPr/>
            </a:pPr>
            <a:endPar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lvl="1" fontAlgn="auto">
              <a:spcBef>
                <a:spcPts val="0"/>
              </a:spcBef>
              <a:spcAft>
                <a:spcPts val="600"/>
              </a:spcAft>
              <a:buClr>
                <a:srgbClr val="FF7814"/>
              </a:buClr>
              <a:buSzPct val="120000"/>
              <a:defRPr/>
            </a:pPr>
            <a:r>
              <a:rPr lang="fr-BE" sz="1500" b="1" noProof="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Context</a:t>
            </a:r>
          </a:p>
          <a:p>
            <a:pPr marL="452438" lvl="1" indent="-269875" eaLnBrk="0" hangingPunct="0">
              <a:lnSpc>
                <a:spcPts val="2300"/>
              </a:lnSpc>
              <a:spcBef>
                <a:spcPts val="0"/>
              </a:spcBef>
              <a:spcAft>
                <a:spcPts val="600"/>
              </a:spcAft>
              <a:buClr>
                <a:srgbClr val="7FB11B"/>
              </a:buClr>
              <a:buSzPct val="120000"/>
              <a:buFont typeface="Wingdings 3" panose="05040102010807070707" pitchFamily="18" charset="2"/>
              <a:buChar char="î"/>
              <a:defRPr/>
            </a:pPr>
            <a:r>
              <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Toenemende vraag naar betaalbare, kwaliteitsvolle huisvesting</a:t>
            </a:r>
          </a:p>
          <a:p>
            <a:pPr marL="452438" lvl="1" indent="-269875" eaLnBrk="0" hangingPunct="0">
              <a:lnSpc>
                <a:spcPts val="2300"/>
              </a:lnSpc>
              <a:spcBef>
                <a:spcPts val="0"/>
              </a:spcBef>
              <a:spcAft>
                <a:spcPts val="600"/>
              </a:spcAft>
              <a:buClr>
                <a:srgbClr val="7FB11B"/>
              </a:buClr>
              <a:buSzPct val="120000"/>
              <a:buFont typeface="Wingdings 3" panose="05040102010807070707" pitchFamily="18" charset="2"/>
              <a:buChar char="î"/>
              <a:defRPr/>
            </a:pPr>
            <a:r>
              <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Behoefte aan nieuwe uitrusting</a:t>
            </a:r>
          </a:p>
          <a:p>
            <a:pPr marL="452438" lvl="1" indent="-269875" eaLnBrk="0" hangingPunct="0">
              <a:lnSpc>
                <a:spcPts val="2300"/>
              </a:lnSpc>
              <a:spcBef>
                <a:spcPts val="0"/>
              </a:spcBef>
              <a:spcAft>
                <a:spcPts val="600"/>
              </a:spcAft>
              <a:buClr>
                <a:srgbClr val="7FB11B"/>
              </a:buClr>
              <a:buSzPct val="120000"/>
              <a:buFont typeface="Wingdings 3" panose="05040102010807070707" pitchFamily="18" charset="2"/>
              <a:buChar char="î"/>
              <a:defRPr/>
            </a:pPr>
            <a:r>
              <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Dualisering van de samenleving</a:t>
            </a:r>
          </a:p>
          <a:p>
            <a:pPr marL="452438" lvl="1" indent="-269875" eaLnBrk="0" hangingPunct="0">
              <a:lnSpc>
                <a:spcPts val="2300"/>
              </a:lnSpc>
              <a:spcBef>
                <a:spcPts val="0"/>
              </a:spcBef>
              <a:spcAft>
                <a:spcPts val="600"/>
              </a:spcAft>
              <a:buClr>
                <a:srgbClr val="7FB11B"/>
              </a:buClr>
              <a:buSzPct val="120000"/>
              <a:buFont typeface="Wingdings 3" panose="05040102010807070707" pitchFamily="18" charset="2"/>
              <a:buChar char="î"/>
              <a:defRPr/>
            </a:pPr>
            <a:r>
              <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Grondschaarste</a:t>
            </a:r>
          </a:p>
        </p:txBody>
      </p:sp>
    </p:spTree>
    <p:extLst>
      <p:ext uri="{BB962C8B-B14F-4D97-AF65-F5344CB8AC3E}">
        <p14:creationId xmlns:p14="http://schemas.microsoft.com/office/powerpoint/2010/main" val="900491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0736" y="860425"/>
            <a:ext cx="8078464" cy="4627421"/>
          </a:xfrm>
          <a:prstGeom prst="rect">
            <a:avLst/>
          </a:prstGeom>
        </p:spPr>
        <p:txBody>
          <a:bodyPr wrap="square">
            <a:spAutoFit/>
          </a:bodyPr>
          <a:lstStyle/>
          <a:p>
            <a:pPr marL="0" lvl="1" fontAlgn="auto">
              <a:spcBef>
                <a:spcPts val="0"/>
              </a:spcBef>
              <a:spcAft>
                <a:spcPts val="600"/>
              </a:spcAft>
              <a:buClr>
                <a:srgbClr val="FF7814"/>
              </a:buClr>
              <a:buSzPct val="120000"/>
              <a:defRPr/>
            </a:pPr>
            <a:r>
              <a:rPr lang="fr-BE" sz="1500" b="1" noProof="1"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Objectifs </a:t>
            </a:r>
            <a:endPar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52438" indent="-269875">
              <a:lnSpc>
                <a:spcPts val="23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Agir dans les quartiers prioritaires</a:t>
            </a:r>
          </a:p>
          <a:p>
            <a:pPr marL="452438" indent="-269875">
              <a:lnSpc>
                <a:spcPts val="23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Créer du logement</a:t>
            </a:r>
          </a:p>
          <a:p>
            <a:pPr marL="452438" lvl="1" indent="-269875">
              <a:lnSpc>
                <a:spcPts val="23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Equipements collectifs  (salle de sport, crèche,etc.)</a:t>
            </a:r>
          </a:p>
          <a:p>
            <a:pPr marL="452438" lvl="1" indent="-269875">
              <a:lnSpc>
                <a:spcPts val="23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Réaménager les espaces publics</a:t>
            </a:r>
          </a:p>
          <a:p>
            <a:pPr marL="452438" lvl="1" indent="-269875">
              <a:lnSpc>
                <a:spcPts val="2300"/>
              </a:lnSpc>
              <a:spcBef>
                <a:spcPts val="0"/>
              </a:spcBef>
              <a:spcAft>
                <a:spcPts val="600"/>
              </a:spcAft>
              <a:buClr>
                <a:srgbClr val="00A7E3"/>
              </a:buClr>
              <a:buSzPct val="120000"/>
              <a:buFont typeface="Wingdings 3" panose="05040102010807070707" pitchFamily="18" charset="2"/>
              <a:buChar char="î"/>
              <a:defRPr/>
            </a:pPr>
            <a:endParaRPr lang="fr-BE" sz="16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lvl="1" fontAlgn="auto">
              <a:spcBef>
                <a:spcPts val="0"/>
              </a:spcBef>
              <a:spcAft>
                <a:spcPts val="600"/>
              </a:spcAft>
              <a:buClr>
                <a:srgbClr val="FF7814"/>
              </a:buClr>
              <a:buSzPct val="120000"/>
              <a:defRPr/>
            </a:pPr>
            <a:r>
              <a:rPr lang="fr-BE" sz="1500" b="1" noProof="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Doelstellingen </a:t>
            </a:r>
            <a:endParaRPr lang="fr-BE" sz="1500" noProof="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52438" indent="-269875">
              <a:lnSpc>
                <a:spcPts val="2300"/>
              </a:lnSpc>
              <a:spcBef>
                <a:spcPts val="0"/>
              </a:spcBef>
              <a:spcAft>
                <a:spcPts val="600"/>
              </a:spcAft>
              <a:buClr>
                <a:srgbClr val="7FB11B"/>
              </a:buClr>
              <a:buSzPct val="120000"/>
              <a:buFont typeface="Wingdings 3" panose="05040102010807070707" pitchFamily="18" charset="2"/>
              <a:buChar char="î"/>
              <a:defRPr/>
            </a:pPr>
            <a:r>
              <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 prioritaire wijken tussenkomen</a:t>
            </a:r>
          </a:p>
          <a:p>
            <a:pPr marL="452438" indent="-269875">
              <a:lnSpc>
                <a:spcPts val="2300"/>
              </a:lnSpc>
              <a:spcBef>
                <a:spcPts val="0"/>
              </a:spcBef>
              <a:spcAft>
                <a:spcPts val="600"/>
              </a:spcAft>
              <a:buClr>
                <a:srgbClr val="7FB11B"/>
              </a:buClr>
              <a:buSzPct val="120000"/>
              <a:buFont typeface="Wingdings 3" panose="05040102010807070707" pitchFamily="18" charset="2"/>
              <a:buChar char="î"/>
              <a:defRPr/>
            </a:pPr>
            <a:r>
              <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Woningaanbod uitbreiden</a:t>
            </a:r>
          </a:p>
          <a:p>
            <a:pPr marL="452438" indent="-269875">
              <a:lnSpc>
                <a:spcPts val="2300"/>
              </a:lnSpc>
              <a:spcBef>
                <a:spcPts val="0"/>
              </a:spcBef>
              <a:spcAft>
                <a:spcPts val="600"/>
              </a:spcAft>
              <a:buClr>
                <a:srgbClr val="7FB11B"/>
              </a:buClr>
              <a:buSzPct val="120000"/>
              <a:buFont typeface="Wingdings 3" panose="05040102010807070707" pitchFamily="18" charset="2"/>
              <a:buChar char="î"/>
              <a:defRPr/>
            </a:pPr>
            <a:r>
              <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Gemeenschapsvoorzieningen (sportzaal, kinderopvang, enz.)</a:t>
            </a:r>
          </a:p>
          <a:p>
            <a:pPr marL="452438" indent="-269875">
              <a:lnSpc>
                <a:spcPts val="2300"/>
              </a:lnSpc>
              <a:spcBef>
                <a:spcPts val="0"/>
              </a:spcBef>
              <a:spcAft>
                <a:spcPts val="600"/>
              </a:spcAft>
              <a:buClr>
                <a:srgbClr val="7FB11B"/>
              </a:buClr>
              <a:buSzPct val="120000"/>
              <a:buFont typeface="Wingdings 3" panose="05040102010807070707" pitchFamily="18" charset="2"/>
              <a:buChar char="î"/>
              <a:defRPr/>
            </a:pPr>
            <a:r>
              <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Heraanleg van openbare ruimten</a:t>
            </a:r>
          </a:p>
          <a:p>
            <a:pPr marL="182563" lvl="1">
              <a:lnSpc>
                <a:spcPct val="200000"/>
              </a:lnSpc>
              <a:spcBef>
                <a:spcPct val="20000"/>
              </a:spcBef>
              <a:buClr>
                <a:srgbClr val="00A7E3"/>
              </a:buClr>
              <a:buSzPct val="120000"/>
              <a:defRPr/>
            </a:pPr>
            <a:endParaRPr lang="fr-BE" sz="1600" noProof="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004198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0413" y="860425"/>
            <a:ext cx="8056345" cy="4489562"/>
          </a:xfrm>
          <a:prstGeom prst="rect">
            <a:avLst/>
          </a:prstGeom>
        </p:spPr>
        <p:txBody>
          <a:bodyPr wrap="square">
            <a:spAutoFit/>
          </a:bodyPr>
          <a:lstStyle/>
          <a:p>
            <a:pPr marL="0" lvl="1" fontAlgn="auto">
              <a:spcBef>
                <a:spcPts val="0"/>
              </a:spcBef>
              <a:spcAft>
                <a:spcPts val="600"/>
              </a:spcAft>
              <a:buClr>
                <a:srgbClr val="FF7814"/>
              </a:buClr>
              <a:buSzPct val="120000"/>
              <a:defRPr/>
            </a:pPr>
            <a:r>
              <a:rPr lang="fr-BE" sz="1500" b="1" noProof="1"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Concrètement</a:t>
            </a:r>
          </a:p>
          <a:p>
            <a:pPr marL="452438" indent="-269875">
              <a:lnSpc>
                <a:spcPts val="23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Adapter les outils opérationnels via une nouvelle ordonnance</a:t>
            </a:r>
          </a:p>
          <a:p>
            <a:pPr marL="452438" lvl="1" indent="-269875" eaLnBrk="0" hangingPunct="0">
              <a:lnSpc>
                <a:spcPts val="23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Dédicacer un budget 220 millions à la rénovation urbaine, à répartir entre les CRU et CQD pour une période de cinq ans</a:t>
            </a:r>
          </a:p>
          <a:p>
            <a:pPr marL="452438" lvl="1" indent="-269875" eaLnBrk="0" hangingPunct="0">
              <a:lnSpc>
                <a:spcPts val="23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Politique de rénovation est complémentaire à la politique de logement, de développement économique, etc.</a:t>
            </a:r>
          </a:p>
          <a:p>
            <a:pPr marL="0" lvl="1" fontAlgn="auto">
              <a:spcBef>
                <a:spcPts val="0"/>
              </a:spcBef>
              <a:spcAft>
                <a:spcPts val="600"/>
              </a:spcAft>
              <a:buClr>
                <a:srgbClr val="FF7814"/>
              </a:buClr>
              <a:buSzPct val="120000"/>
              <a:defRPr/>
            </a:pPr>
            <a:endParaRPr lang="fr-BE" sz="1500" b="1" noProof="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lvl="1" fontAlgn="auto">
              <a:spcBef>
                <a:spcPts val="0"/>
              </a:spcBef>
              <a:spcAft>
                <a:spcPts val="600"/>
              </a:spcAft>
              <a:buClr>
                <a:srgbClr val="FF7814"/>
              </a:buClr>
              <a:buSzPct val="120000"/>
              <a:defRPr/>
            </a:pPr>
            <a:r>
              <a:rPr lang="fr-BE" sz="1500" b="1" noProof="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Concreet</a:t>
            </a:r>
          </a:p>
          <a:p>
            <a:pPr marL="452438" lvl="1" indent="-269875" eaLnBrk="0" hangingPunct="0">
              <a:lnSpc>
                <a:spcPts val="2300"/>
              </a:lnSpc>
              <a:spcBef>
                <a:spcPts val="0"/>
              </a:spcBef>
              <a:spcAft>
                <a:spcPts val="600"/>
              </a:spcAft>
              <a:buClr>
                <a:srgbClr val="7FB11B"/>
              </a:buClr>
              <a:buSzPct val="120000"/>
              <a:buFont typeface="Wingdings 3" panose="05040102010807070707" pitchFamily="18" charset="2"/>
              <a:buChar char="î"/>
              <a:defRPr/>
            </a:pPr>
            <a:r>
              <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De operationele instrumenten aanpassen via een nieuwe ordonnantie</a:t>
            </a:r>
          </a:p>
          <a:p>
            <a:pPr marL="452438" lvl="1" indent="-269875" eaLnBrk="0" hangingPunct="0">
              <a:lnSpc>
                <a:spcPts val="2300"/>
              </a:lnSpc>
              <a:spcBef>
                <a:spcPts val="0"/>
              </a:spcBef>
              <a:spcAft>
                <a:spcPts val="600"/>
              </a:spcAft>
              <a:buClr>
                <a:srgbClr val="7FB11B"/>
              </a:buClr>
              <a:buSzPct val="120000"/>
              <a:buFont typeface="Wingdings 3" panose="05040102010807070707" pitchFamily="18" charset="2"/>
              <a:buChar char="î"/>
              <a:defRPr/>
            </a:pPr>
            <a:r>
              <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Een budget van 220 miljoen uittrekken voor stadsvernieuwing, te verdelen onder de SVC en de DWZ voor een periode van vijf jaar</a:t>
            </a:r>
          </a:p>
          <a:p>
            <a:pPr marL="452438" lvl="1" indent="-269875" eaLnBrk="0" hangingPunct="0">
              <a:lnSpc>
                <a:spcPts val="2300"/>
              </a:lnSpc>
              <a:spcBef>
                <a:spcPts val="0"/>
              </a:spcBef>
              <a:spcAft>
                <a:spcPts val="600"/>
              </a:spcAft>
              <a:buClr>
                <a:srgbClr val="7FB11B"/>
              </a:buClr>
              <a:buSzPct val="120000"/>
              <a:buFont typeface="Wingdings 3" panose="05040102010807070707" pitchFamily="18" charset="2"/>
              <a:buChar char="î"/>
              <a:defRPr/>
            </a:pPr>
            <a:r>
              <a:rPr lang="nl-NL"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Het vernieuwingsbeleid, het huisvestingsbeleid en het beleid inzake economische ontwikkeling, enz. zijn met elkaar verbonden</a:t>
            </a:r>
            <a:endParaRPr lang="nl-NL" sz="1500" noProof="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89746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327025" y="171677"/>
            <a:ext cx="4918743" cy="553998"/>
          </a:xfrm>
          <a:solidFill>
            <a:srgbClr val="FFFFFF">
              <a:alpha val="50196"/>
            </a:srgbClr>
          </a:solidFill>
          <a:ln w="9525">
            <a:noFill/>
            <a:miter lim="800000"/>
            <a:headEnd/>
            <a:tailEnd/>
          </a:ln>
        </p:spPr>
        <p:txBody>
          <a:bodyPr wrap="square" lIns="90000" tIns="0" rIns="0" bIns="0" anchor="ctr">
            <a:spAutoFit/>
          </a:bodyPr>
          <a:lstStyle/>
          <a:p>
            <a:pPr algn="l">
              <a:spcBef>
                <a:spcPct val="20000"/>
              </a:spcBef>
            </a:pPr>
            <a:r>
              <a:rPr lang="fr-BE" altLang="fr-FR" sz="1800" b="1" cap="small" spc="50" noProof="1"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Zone de Revitalisation Urbaine</a:t>
            </a:r>
            <a:br>
              <a:rPr lang="fr-BE" altLang="fr-FR" sz="1800" b="1" cap="small" spc="50" noProof="1"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r-BE" altLang="fr-FR" sz="1800" b="1" cap="small" spc="50" noProof="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Zone voor stedelijke herwaardering</a:t>
            </a:r>
            <a:endParaRPr lang="fr-BE" altLang="fr-FR" sz="1800" b="1" cap="small" spc="50" noProof="1">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219" name="Espace réservé du contenu 2"/>
          <p:cNvSpPr>
            <a:spLocks noGrp="1"/>
          </p:cNvSpPr>
          <p:nvPr>
            <p:ph idx="1"/>
          </p:nvPr>
        </p:nvSpPr>
        <p:spPr>
          <a:xfrm>
            <a:off x="760413" y="860425"/>
            <a:ext cx="8078787" cy="4423844"/>
          </a:xfrm>
        </p:spPr>
        <p:txBody>
          <a:bodyPr/>
          <a:lstStyle/>
          <a:p>
            <a:pPr marL="0" indent="0" eaLnBrk="1" fontAlgn="auto" hangingPunct="1">
              <a:spcBef>
                <a:spcPts val="600"/>
              </a:spcBef>
              <a:spcAft>
                <a:spcPts val="600"/>
              </a:spcAft>
              <a:buNone/>
              <a:defRPr/>
            </a:pPr>
            <a:r>
              <a:rPr lang="fr-BE" altLang="fr-FR" sz="1500" b="1" dirty="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 quartiers </a:t>
            </a:r>
            <a:r>
              <a:rPr lang="fr-BE" altLang="fr-FR" sz="1500" b="1" dirty="0"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prioritaires</a:t>
            </a:r>
            <a:endParaRPr lang="fr-BE" altLang="fr-FR" sz="1500" b="1" dirty="0" smtClean="0">
              <a:solidFill>
                <a:srgbClr val="91C81F"/>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52438" lvl="1" indent="-269875">
              <a:lnSpc>
                <a:spcPts val="2300"/>
              </a:lnSpc>
              <a:spcBef>
                <a:spcPts val="0"/>
              </a:spcBef>
              <a:spcAft>
                <a:spcPts val="0"/>
              </a:spcAft>
              <a:buClr>
                <a:srgbClr val="00A7E3"/>
              </a:buClr>
              <a:buSzPct val="120000"/>
              <a:buFont typeface="Wingdings 3" panose="05040102010807070707" pitchFamily="18" charset="2"/>
              <a:buChar char="î"/>
              <a:defRPr/>
            </a:pPr>
            <a:r>
              <a:rPr lang="fr-BE" altLang="fr-FR" sz="15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La ZRU est la zone, en principe continue, composée de secteurs statistiques, dans laquelle la réunion des conditions cumulatives fait apparaître que les conditions de vie des habitants y sont moins bonnes que dans les autres secteurs statistiques de la région de sorte que le niveau de vie y est moins élevé</a:t>
            </a:r>
          </a:p>
          <a:p>
            <a:pPr marL="182563" lvl="1" indent="0">
              <a:lnSpc>
                <a:spcPts val="2300"/>
              </a:lnSpc>
              <a:spcBef>
                <a:spcPts val="0"/>
              </a:spcBef>
              <a:spcAft>
                <a:spcPts val="0"/>
              </a:spcAft>
              <a:buClr>
                <a:srgbClr val="00A7E3"/>
              </a:buClr>
              <a:buSzPct val="120000"/>
              <a:buNone/>
              <a:defRPr/>
            </a:pPr>
            <a:endParaRPr lang="fr-BE" altLang="fr-FR"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eaLnBrk="1" fontAlgn="auto" hangingPunct="1">
              <a:spcBef>
                <a:spcPts val="600"/>
              </a:spcBef>
              <a:spcAft>
                <a:spcPts val="600"/>
              </a:spcAft>
              <a:buNone/>
              <a:defRPr/>
            </a:pPr>
            <a:r>
              <a:rPr lang="fr-BE" altLang="fr-FR" sz="1500" b="1" dirty="0"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fr-BE" altLang="fr-FR" sz="1500" b="1" dirty="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prioritaire </a:t>
            </a:r>
            <a:r>
              <a:rPr lang="fr-BE" altLang="fr-FR" sz="1500" b="1" dirty="0" err="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wijken</a:t>
            </a:r>
            <a:endParaRPr lang="fr-BE" altLang="fr-FR" sz="1500" b="1" dirty="0"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52438" lvl="1" indent="-269875">
              <a:lnSpc>
                <a:spcPts val="2300"/>
              </a:lnSpc>
              <a:spcBef>
                <a:spcPts val="0"/>
              </a:spcBef>
              <a:spcAft>
                <a:spcPts val="0"/>
              </a:spcAft>
              <a:buClr>
                <a:srgbClr val="7FB11B"/>
              </a:buClr>
              <a:buSzPct val="120000"/>
              <a:buFont typeface="Wingdings 3" panose="05040102010807070707" pitchFamily="18" charset="2"/>
              <a:buChar char="î"/>
              <a:defRPr/>
            </a:pPr>
            <a:r>
              <a:rPr lang="nl-NL" altLang="fr-FR"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De ZSH is een in principe doorlopende zone die uit statistische sectoren bestaat en waarin het samenspel van cumulatieve voorwaarden aantoont dat de leefomstandigheden van de bewoners slechter zijn dan in de overige statistische sectoren van het gewest, zodat de levensstandaard er lager </a:t>
            </a:r>
            <a:r>
              <a:rPr lang="nl-NL" altLang="fr-FR" sz="15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is</a:t>
            </a:r>
            <a:endParaRPr lang="nl-NL" altLang="fr-FR"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52438" lvl="1" indent="-269875">
              <a:spcBef>
                <a:spcPts val="600"/>
              </a:spcBef>
              <a:spcAft>
                <a:spcPts val="600"/>
              </a:spcAft>
              <a:buClr>
                <a:srgbClr val="FF7814"/>
              </a:buClr>
              <a:buSzPct val="120000"/>
              <a:buFont typeface="Wingdings 3" panose="05040102010807070707" pitchFamily="18" charset="2"/>
              <a:buChar char="î"/>
              <a:defRPr/>
            </a:pPr>
            <a:endParaRPr lang="fr-BE" altLang="fr-FR"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40905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Espace réservé du contenu 2"/>
          <p:cNvSpPr>
            <a:spLocks noGrp="1"/>
          </p:cNvSpPr>
          <p:nvPr>
            <p:ph idx="1"/>
          </p:nvPr>
        </p:nvSpPr>
        <p:spPr>
          <a:xfrm>
            <a:off x="760412" y="860425"/>
            <a:ext cx="8078787" cy="5242920"/>
          </a:xfrm>
        </p:spPr>
        <p:txBody>
          <a:bodyPr/>
          <a:lstStyle/>
          <a:p>
            <a:pPr marL="0" indent="0" eaLnBrk="1" fontAlgn="auto" hangingPunct="1">
              <a:spcBef>
                <a:spcPts val="0"/>
              </a:spcBef>
              <a:spcAft>
                <a:spcPts val="600"/>
              </a:spcAft>
              <a:buNone/>
              <a:defRPr/>
            </a:pPr>
            <a:r>
              <a:rPr lang="fr-BE" altLang="fr-FR" sz="1500" b="1" dirty="0"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3 </a:t>
            </a:r>
            <a:r>
              <a:rPr lang="fr-BE" altLang="fr-FR" sz="1500" b="1" dirty="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conditions cumulatives de base</a:t>
            </a:r>
          </a:p>
          <a:p>
            <a:pPr marL="452438" lvl="1" indent="-269875">
              <a:lnSpc>
                <a:spcPts val="2300"/>
              </a:lnSpc>
              <a:spcBef>
                <a:spcPts val="0"/>
              </a:spcBef>
              <a:spcAft>
                <a:spcPts val="600"/>
              </a:spcAft>
              <a:buClr>
                <a:srgbClr val="00A7E3"/>
              </a:buClr>
              <a:buSzPct val="120000"/>
              <a:buFont typeface="Wingdings 3" panose="05040102010807070707" pitchFamily="18" charset="2"/>
              <a:buChar char="î"/>
              <a:defRPr/>
            </a:pPr>
            <a:r>
              <a:rPr lang="fr-BE" altLang="fr-FR"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Revenu médian inférieur au régional</a:t>
            </a:r>
          </a:p>
          <a:p>
            <a:pPr marL="452438" lvl="1" indent="-269875">
              <a:lnSpc>
                <a:spcPts val="2300"/>
              </a:lnSpc>
              <a:spcBef>
                <a:spcPts val="0"/>
              </a:spcBef>
              <a:spcAft>
                <a:spcPts val="600"/>
              </a:spcAft>
              <a:buClr>
                <a:srgbClr val="00A7E3"/>
              </a:buClr>
              <a:buSzPct val="120000"/>
              <a:buFont typeface="Wingdings 3" panose="05040102010807070707" pitchFamily="18" charset="2"/>
              <a:buChar char="î"/>
              <a:defRPr/>
            </a:pPr>
            <a:r>
              <a:rPr lang="fr-BE" altLang="fr-FR"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Densité de population supérieure à la moyenne régionale</a:t>
            </a:r>
          </a:p>
          <a:p>
            <a:pPr marL="452438" lvl="1" indent="-269875">
              <a:lnSpc>
                <a:spcPts val="2300"/>
              </a:lnSpc>
              <a:spcBef>
                <a:spcPts val="0"/>
              </a:spcBef>
              <a:spcAft>
                <a:spcPts val="600"/>
              </a:spcAft>
              <a:buClr>
                <a:srgbClr val="00A7E3"/>
              </a:buClr>
              <a:buSzPct val="120000"/>
              <a:buFont typeface="Wingdings 3" panose="05040102010807070707" pitchFamily="18" charset="2"/>
              <a:buChar char="î"/>
              <a:defRPr/>
            </a:pPr>
            <a:r>
              <a:rPr lang="fr-BE" altLang="fr-FR"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Taux de chômage supérieur à la moyenne </a:t>
            </a:r>
            <a:r>
              <a:rPr lang="fr-BE" altLang="fr-FR" sz="15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régionale</a:t>
            </a:r>
          </a:p>
          <a:p>
            <a:pPr marL="182563" lvl="1" indent="0">
              <a:lnSpc>
                <a:spcPts val="800"/>
              </a:lnSpc>
              <a:spcBef>
                <a:spcPts val="0"/>
              </a:spcBef>
              <a:buClr>
                <a:srgbClr val="00A7E3"/>
              </a:buClr>
              <a:buSzPct val="120000"/>
              <a:buNone/>
              <a:defRPr/>
            </a:pPr>
            <a:endParaRPr lang="fr-BE" altLang="fr-FR" sz="15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2563" lvl="1" indent="0">
              <a:lnSpc>
                <a:spcPts val="2300"/>
              </a:lnSpc>
              <a:spcBef>
                <a:spcPts val="0"/>
              </a:spcBef>
              <a:buClr>
                <a:srgbClr val="00A7E3"/>
              </a:buClr>
              <a:buSzPct val="120000"/>
              <a:buNone/>
              <a:defRPr/>
            </a:pPr>
            <a:r>
              <a:rPr lang="fr-BE" altLang="fr-FR" sz="1500" b="1"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3 outils de revitalisation urbaine y sont développés : </a:t>
            </a:r>
            <a:br>
              <a:rPr lang="fr-BE" altLang="fr-FR" sz="1500" b="1"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r-BE" altLang="fr-FR" sz="1500" b="1"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la Politique de la Ville ( +/- 15 millions par an), les CQD et les CRU</a:t>
            </a:r>
          </a:p>
          <a:p>
            <a:pPr marL="182563" lvl="1" indent="0">
              <a:lnSpc>
                <a:spcPct val="150000"/>
              </a:lnSpc>
              <a:spcBef>
                <a:spcPts val="0"/>
              </a:spcBef>
              <a:buClr>
                <a:srgbClr val="00A7E3"/>
              </a:buClr>
              <a:buSzPct val="120000"/>
              <a:buNone/>
              <a:defRPr/>
            </a:pPr>
            <a:endParaRPr lang="fr-BE" altLang="fr-FR" sz="1500" b="1"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lvl="1" indent="0" fontAlgn="auto">
              <a:spcBef>
                <a:spcPts val="0"/>
              </a:spcBef>
              <a:spcAft>
                <a:spcPts val="600"/>
              </a:spcAft>
              <a:buClr>
                <a:srgbClr val="FF7814"/>
              </a:buClr>
              <a:buSzPct val="120000"/>
              <a:buNone/>
              <a:defRPr/>
            </a:pPr>
            <a:r>
              <a:rPr lang="fr-BE" sz="1500" b="1" dirty="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3 </a:t>
            </a:r>
            <a:r>
              <a:rPr lang="fr-BE" sz="1500" b="1" dirty="0" err="1">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cumulatieve</a:t>
            </a:r>
            <a:r>
              <a:rPr lang="fr-BE" sz="1500" b="1" dirty="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fr-BE" sz="1500" b="1" dirty="0" err="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basisvoorwaarden</a:t>
            </a:r>
            <a:endParaRPr lang="fr-BE" sz="1500" b="1" dirty="0"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52438" lvl="1" indent="-269875">
              <a:lnSpc>
                <a:spcPts val="2300"/>
              </a:lnSpc>
              <a:spcBef>
                <a:spcPts val="0"/>
              </a:spcBef>
              <a:spcAft>
                <a:spcPts val="600"/>
              </a:spcAft>
              <a:buClr>
                <a:srgbClr val="7FB11B"/>
              </a:buClr>
              <a:buSzPct val="120000"/>
              <a:buFont typeface="Wingdings 3" panose="05040102010807070707" pitchFamily="18" charset="2"/>
              <a:buChar char="î"/>
              <a:defRPr/>
            </a:pPr>
            <a:r>
              <a:rPr lang="nl-NL"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Mediaan inkomen lager dan het gewestelijke gemiddelde</a:t>
            </a:r>
          </a:p>
          <a:p>
            <a:pPr marL="452438" lvl="1" indent="-269875">
              <a:lnSpc>
                <a:spcPts val="2300"/>
              </a:lnSpc>
              <a:spcBef>
                <a:spcPts val="0"/>
              </a:spcBef>
              <a:spcAft>
                <a:spcPts val="600"/>
              </a:spcAft>
              <a:buClr>
                <a:srgbClr val="7FB11B"/>
              </a:buClr>
              <a:buSzPct val="120000"/>
              <a:buFont typeface="Wingdings 3" panose="05040102010807070707" pitchFamily="18" charset="2"/>
              <a:buChar char="î"/>
              <a:defRPr/>
            </a:pPr>
            <a:r>
              <a:rPr lang="nl-NL"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Bevolkingsdichtheid hoger dan het gewestelijke gemiddelde</a:t>
            </a:r>
          </a:p>
          <a:p>
            <a:pPr marL="452438" lvl="1" indent="-269875">
              <a:lnSpc>
                <a:spcPts val="2300"/>
              </a:lnSpc>
              <a:spcBef>
                <a:spcPts val="0"/>
              </a:spcBef>
              <a:spcAft>
                <a:spcPts val="600"/>
              </a:spcAft>
              <a:buClr>
                <a:srgbClr val="7FB11B"/>
              </a:buClr>
              <a:buSzPct val="120000"/>
              <a:buFont typeface="Wingdings 3" panose="05040102010807070707" pitchFamily="18" charset="2"/>
              <a:buChar char="î"/>
              <a:defRPr/>
            </a:pPr>
            <a:r>
              <a:rPr lang="nl-NL"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Werkloosheidsgraad hoger dan het gewestelijke </a:t>
            </a:r>
            <a:r>
              <a:rPr lang="nl-NL" sz="15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gemiddelde</a:t>
            </a:r>
          </a:p>
          <a:p>
            <a:pPr marL="182563" lvl="1" indent="0">
              <a:lnSpc>
                <a:spcPts val="800"/>
              </a:lnSpc>
              <a:spcBef>
                <a:spcPts val="0"/>
              </a:spcBef>
              <a:spcAft>
                <a:spcPts val="0"/>
              </a:spcAft>
              <a:buClr>
                <a:srgbClr val="7FB11B"/>
              </a:buClr>
              <a:buSzPct val="120000"/>
              <a:buNone/>
              <a:defRPr/>
            </a:pPr>
            <a:endParaRPr lang="nl-NL" sz="15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2563" lvl="1" indent="0">
              <a:lnSpc>
                <a:spcPts val="2300"/>
              </a:lnSpc>
              <a:spcBef>
                <a:spcPts val="0"/>
              </a:spcBef>
              <a:buClr>
                <a:srgbClr val="00A7E3"/>
              </a:buClr>
              <a:buSzPct val="120000"/>
              <a:buNone/>
              <a:defRPr/>
            </a:pPr>
            <a:r>
              <a:rPr lang="fr-BE" altLang="fr-FR" sz="1500" b="1"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3 </a:t>
            </a:r>
            <a:r>
              <a:rPr lang="nl-NL" altLang="fr-FR" sz="1500" b="1"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maatregelen </a:t>
            </a:r>
            <a:r>
              <a:rPr lang="nl-NL" altLang="fr-FR" sz="1500" b="1"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voor stadsvernieuwing worden er ontwikkeld : </a:t>
            </a:r>
            <a:endParaRPr lang="nl-NL" altLang="fr-FR" sz="1500" b="1"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2563" lvl="1" indent="0">
              <a:lnSpc>
                <a:spcPts val="2300"/>
              </a:lnSpc>
              <a:spcBef>
                <a:spcPts val="0"/>
              </a:spcBef>
              <a:buClr>
                <a:srgbClr val="00A7E3"/>
              </a:buClr>
              <a:buSzPct val="120000"/>
              <a:buNone/>
              <a:defRPr/>
            </a:pPr>
            <a:r>
              <a:rPr lang="nl-NL" altLang="fr-FR" sz="1500" b="1"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h</a:t>
            </a:r>
            <a:r>
              <a:rPr lang="nl-NL" altLang="fr-FR" sz="1500" b="1"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et Stadsbeleid </a:t>
            </a:r>
            <a:r>
              <a:rPr lang="nl-NL" altLang="fr-FR" sz="1500" b="1"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(+/- 15 miljoen per jaar), de DWC en de SVC</a:t>
            </a:r>
            <a:endParaRPr lang="fr-BE" altLang="fr-FR" sz="15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52438" lvl="1" indent="-269875">
              <a:lnSpc>
                <a:spcPct val="150000"/>
              </a:lnSpc>
              <a:spcBef>
                <a:spcPts val="0"/>
              </a:spcBef>
              <a:buClr>
                <a:srgbClr val="FF7814"/>
              </a:buClr>
              <a:buSzPct val="120000"/>
              <a:buFont typeface="Wingdings 3" panose="05040102010807070707" pitchFamily="18" charset="2"/>
              <a:buChar char="î"/>
              <a:defRPr/>
            </a:pPr>
            <a:endParaRPr lang="fr-BE" altLang="fr-FR" sz="16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D:\Documents\Pascale\C A R T O G R A P H I E\CARTOGRAPHIE V8 URBIS 2\ZRU (dep)\ZRU dep\ZRU_20160915\ZRU_20160915-ZRU-001.jpg"/>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133475" y="0"/>
            <a:ext cx="687705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Titre 1"/>
          <p:cNvSpPr txBox="1">
            <a:spLocks/>
          </p:cNvSpPr>
          <p:nvPr/>
        </p:nvSpPr>
        <p:spPr bwMode="auto">
          <a:xfrm>
            <a:off x="38275" y="105666"/>
            <a:ext cx="3669940" cy="609398"/>
          </a:xfrm>
          <a:prstGeom prst="rect">
            <a:avLst/>
          </a:prstGeom>
          <a:solidFill>
            <a:srgbClr val="FFFFFF">
              <a:alpha val="50196"/>
            </a:srgbClr>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0000" tIns="0" rIns="0" bIns="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spcBef>
                <a:spcPct val="20000"/>
              </a:spcBef>
            </a:pPr>
            <a:r>
              <a:rPr lang="fr-BE" altLang="fr-FR" sz="1800" b="1" cap="small" spc="50" dirty="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Carte de la ZRU </a:t>
            </a:r>
            <a:r>
              <a:rPr lang="fr-BE" altLang="fr-FR" sz="1800" b="1" cap="small" spc="50" dirty="0"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2016</a:t>
            </a:r>
          </a:p>
          <a:p>
            <a:pPr algn="l">
              <a:spcBef>
                <a:spcPct val="20000"/>
              </a:spcBef>
            </a:pPr>
            <a:r>
              <a:rPr lang="nl-NL" altLang="fr-FR" sz="1800" b="1" cap="small" spc="50" dirty="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Plattegrond van de ZSH </a:t>
            </a:r>
            <a:r>
              <a:rPr lang="nl-NL" altLang="fr-FR" sz="1800" b="1" cap="small" spc="50" dirty="0"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2016</a:t>
            </a:r>
            <a:endParaRPr lang="nl-NL" altLang="fr-FR" sz="1800" b="1" cap="small" spc="50" dirty="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Rectangle 1"/>
          <p:cNvSpPr/>
          <p:nvPr/>
        </p:nvSpPr>
        <p:spPr>
          <a:xfrm>
            <a:off x="43036" y="5288892"/>
            <a:ext cx="3294667" cy="833562"/>
          </a:xfrm>
          <a:prstGeom prst="rect">
            <a:avLst/>
          </a:prstGeom>
        </p:spPr>
        <p:txBody>
          <a:bodyPr wrap="square">
            <a:spAutoFit/>
          </a:bodyPr>
          <a:lstStyle/>
          <a:p>
            <a:pPr marL="452438" lvl="1" indent="-269875">
              <a:lnSpc>
                <a:spcPct val="150000"/>
              </a:lnSpc>
              <a:spcBef>
                <a:spcPts val="0"/>
              </a:spcBef>
              <a:spcAft>
                <a:spcPts val="600"/>
              </a:spcAft>
              <a:buClr>
                <a:srgbClr val="00A7E3"/>
              </a:buClr>
              <a:buSzPct val="120000"/>
              <a:buFont typeface="Wingdings 3" panose="05040102010807070707" pitchFamily="18" charset="2"/>
              <a:buChar char="î"/>
              <a:defRPr/>
            </a:pPr>
            <a:r>
              <a:rPr lang="fr-BE" altLang="fr-FR" sz="16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13 communes </a:t>
            </a:r>
            <a:r>
              <a:rPr lang="fr-BE" altLang="fr-FR" sz="16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concernées</a:t>
            </a:r>
          </a:p>
          <a:p>
            <a:pPr marL="452438" lvl="1" indent="-269875">
              <a:lnSpc>
                <a:spcPts val="2300"/>
              </a:lnSpc>
              <a:spcBef>
                <a:spcPts val="0"/>
              </a:spcBef>
              <a:buClr>
                <a:srgbClr val="7FB11B"/>
              </a:buClr>
              <a:buSzPct val="120000"/>
              <a:buFont typeface="Wingdings 3" panose="05040102010807070707" pitchFamily="18" charset="2"/>
              <a:buChar char="î"/>
              <a:defRPr/>
            </a:pPr>
            <a:r>
              <a:rPr lang="fr-BE" sz="16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13 </a:t>
            </a:r>
            <a:r>
              <a:rPr lang="fr-BE" sz="1600" dirty="0" err="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betrokken</a:t>
            </a:r>
            <a:r>
              <a:rPr lang="fr-BE" sz="16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fr-BE" sz="1600" dirty="0" err="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gemeenten</a:t>
            </a:r>
            <a:endParaRPr lang="fr-B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bwMode="auto">
          <a:xfrm>
            <a:off x="327025" y="172654"/>
            <a:ext cx="4472781" cy="609398"/>
          </a:xfrm>
          <a:prstGeom prst="rect">
            <a:avLst/>
          </a:prstGeom>
          <a:solidFill>
            <a:srgbClr val="FFFFFF">
              <a:alpha val="50196"/>
            </a:srgbClr>
          </a:solidFill>
          <a:ln w="9525">
            <a:noFill/>
            <a:miter lim="800000"/>
            <a:headEnd/>
            <a:tailEnd/>
          </a:ln>
        </p:spPr>
        <p:txBody>
          <a:bodyPr wrap="square" lIns="90000" tIns="0" rIns="0" bIns="0" anchor="ctr">
            <a:spAutoFit/>
          </a:bodyPr>
          <a:lstStyle>
            <a:lvl1pPr algn="l" rtl="0" eaLnBrk="0" fontAlgn="base" hangingPunct="0">
              <a:spcBef>
                <a:spcPct val="0"/>
              </a:spcBef>
              <a:spcAft>
                <a:spcPct val="0"/>
              </a:spcAft>
              <a:defRPr sz="2400" b="1" kern="1200">
                <a:solidFill>
                  <a:srgbClr val="E96A0D"/>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ct val="20000"/>
              </a:spcBef>
              <a:defRPr/>
            </a:pPr>
            <a:r>
              <a:rPr lang="fr-BE" sz="1800" cap="small" spc="50" dirty="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Enjeux des </a:t>
            </a:r>
            <a:r>
              <a:rPr lang="fr-BE" sz="1800" cap="small" spc="50" dirty="0"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CRU</a:t>
            </a:r>
          </a:p>
          <a:p>
            <a:pPr>
              <a:spcBef>
                <a:spcPct val="20000"/>
              </a:spcBef>
              <a:defRPr/>
            </a:pPr>
            <a:r>
              <a:rPr lang="fr-BE" sz="1800" cap="small" spc="50" dirty="0" err="1">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Uitdagingen</a:t>
            </a:r>
            <a:r>
              <a:rPr lang="fr-BE" sz="1800" cap="small" spc="50" dirty="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fr-BE" sz="1800" cap="small" spc="50" dirty="0" err="1">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voor</a:t>
            </a:r>
            <a:r>
              <a:rPr lang="fr-BE" sz="1800" cap="small" spc="50" dirty="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 de </a:t>
            </a:r>
            <a:r>
              <a:rPr lang="fr-BE" sz="1800" cap="small" spc="50" dirty="0" err="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SVC's</a:t>
            </a:r>
            <a:endParaRPr lang="fr-BE" sz="1800" cap="small" spc="50" dirty="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29413"/>
            <a:ext cx="914400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0413" y="857707"/>
            <a:ext cx="8078787" cy="2745495"/>
          </a:xfrm>
          <a:prstGeom prst="rect">
            <a:avLst/>
          </a:prstGeom>
        </p:spPr>
        <p:txBody>
          <a:bodyPr wrap="square">
            <a:spAutoFit/>
          </a:bodyPr>
          <a:lstStyle/>
          <a:p>
            <a:pPr marL="0" indent="0" fontAlgn="auto">
              <a:lnSpc>
                <a:spcPct val="150000"/>
              </a:lnSpc>
              <a:spcBef>
                <a:spcPts val="0"/>
              </a:spcBef>
              <a:spcAft>
                <a:spcPts val="600"/>
              </a:spcAft>
              <a:buFont typeface="Arial" panose="020B0604020202020204" pitchFamily="34" charset="0"/>
              <a:buNone/>
              <a:defRPr/>
            </a:pPr>
            <a:r>
              <a:rPr lang="fr-BE" sz="1500" b="1" noProof="1"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Objectifs</a:t>
            </a:r>
          </a:p>
          <a:p>
            <a:pPr marL="452438" lvl="1" indent="-269875" eaLnBrk="0" hangingPunct="0">
              <a:lnSpc>
                <a:spcPct val="150000"/>
              </a:lnSpc>
              <a:spcBef>
                <a:spcPts val="0"/>
              </a:spcBef>
              <a:spcAft>
                <a:spcPts val="600"/>
              </a:spcAft>
              <a:buClr>
                <a:srgbClr val="00A7E3"/>
              </a:buClr>
              <a:buSzPct val="120000"/>
              <a:buFont typeface="Wingdings 3" panose="05040102010807070707" pitchFamily="18" charset="2"/>
              <a:buChar char="î"/>
              <a:defRPr/>
            </a:pPr>
            <a:r>
              <a:rPr lang="fr-BE" sz="1500" noProof="1"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Maillage urbain</a:t>
            </a:r>
          </a:p>
          <a:p>
            <a:pPr marL="452438" lvl="1" indent="-269875" eaLnBrk="0" hangingPunct="0">
              <a:lnSpc>
                <a:spcPct val="150000"/>
              </a:lnSpc>
              <a:spcBef>
                <a:spcPts val="0"/>
              </a:spcBef>
              <a:spcAft>
                <a:spcPts val="600"/>
              </a:spcAft>
              <a:buClr>
                <a:srgbClr val="00A7E3"/>
              </a:buClr>
              <a:buSzPct val="120000"/>
              <a:buFont typeface="Wingdings 3" panose="05040102010807070707" pitchFamily="18" charset="2"/>
              <a:buChar char="î"/>
              <a:defRPr/>
            </a:pPr>
            <a:r>
              <a:rPr lang="fr-BE" sz="1500" noProof="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Requalifier les espaces publics</a:t>
            </a:r>
          </a:p>
          <a:p>
            <a:pPr marL="0" indent="0" fontAlgn="auto">
              <a:lnSpc>
                <a:spcPct val="150000"/>
              </a:lnSpc>
              <a:spcBef>
                <a:spcPts val="1800"/>
              </a:spcBef>
              <a:spcAft>
                <a:spcPts val="600"/>
              </a:spcAft>
              <a:buNone/>
              <a:defRPr/>
            </a:pPr>
            <a:r>
              <a:rPr lang="fr-BE" sz="1500" b="1" noProof="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Doelstellingen</a:t>
            </a:r>
          </a:p>
          <a:p>
            <a:pPr marL="452438" lvl="1" indent="-269875" eaLnBrk="0" hangingPunct="0">
              <a:lnSpc>
                <a:spcPct val="150000"/>
              </a:lnSpc>
              <a:spcBef>
                <a:spcPts val="0"/>
              </a:spcBef>
              <a:spcAft>
                <a:spcPts val="600"/>
              </a:spcAft>
              <a:buClr>
                <a:srgbClr val="00A7E3"/>
              </a:buClr>
              <a:buSzPct val="120000"/>
              <a:buFont typeface="Wingdings 3" panose="05040102010807070707" pitchFamily="18" charset="2"/>
              <a:buChar char="î"/>
              <a:defRPr/>
            </a:pPr>
            <a:r>
              <a:rPr lang="nl-NL" sz="1500" noProof="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Stadsnetwerk</a:t>
            </a:r>
          </a:p>
          <a:p>
            <a:pPr marL="452438" lvl="1" indent="-269875" eaLnBrk="0" hangingPunct="0">
              <a:lnSpc>
                <a:spcPct val="150000"/>
              </a:lnSpc>
              <a:spcBef>
                <a:spcPts val="0"/>
              </a:spcBef>
              <a:spcAft>
                <a:spcPts val="600"/>
              </a:spcAft>
              <a:buClr>
                <a:srgbClr val="00A7E3"/>
              </a:buClr>
              <a:buSzPct val="120000"/>
              <a:buFont typeface="Wingdings 3" panose="05040102010807070707" pitchFamily="18" charset="2"/>
              <a:buChar char="î"/>
              <a:defRPr/>
            </a:pPr>
            <a:r>
              <a:rPr lang="nl-NL" sz="1500" noProof="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Een betere invulling van de openbare ruimte</a:t>
            </a:r>
          </a:p>
        </p:txBody>
      </p:sp>
    </p:spTree>
    <p:extLst>
      <p:ext uri="{BB962C8B-B14F-4D97-AF65-F5344CB8AC3E}">
        <p14:creationId xmlns:p14="http://schemas.microsoft.com/office/powerpoint/2010/main" val="3069469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bwMode="auto">
          <a:xfrm>
            <a:off x="327025" y="172654"/>
            <a:ext cx="4472781" cy="609398"/>
          </a:xfrm>
          <a:prstGeom prst="rect">
            <a:avLst/>
          </a:prstGeom>
          <a:solidFill>
            <a:srgbClr val="FFFFFF">
              <a:alpha val="50196"/>
            </a:srgbClr>
          </a:solidFill>
          <a:ln w="9525">
            <a:noFill/>
            <a:miter lim="800000"/>
            <a:headEnd/>
            <a:tailEnd/>
          </a:ln>
        </p:spPr>
        <p:txBody>
          <a:bodyPr wrap="square" lIns="90000" tIns="0" rIns="0" bIns="0" anchor="ctr">
            <a:spAutoFit/>
          </a:bodyPr>
          <a:lstStyle>
            <a:lvl1pPr algn="l" rtl="0" eaLnBrk="0" fontAlgn="base" hangingPunct="0">
              <a:spcBef>
                <a:spcPct val="0"/>
              </a:spcBef>
              <a:spcAft>
                <a:spcPct val="0"/>
              </a:spcAft>
              <a:defRPr sz="2400" b="1" kern="1200">
                <a:solidFill>
                  <a:srgbClr val="E96A0D"/>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ct val="20000"/>
              </a:spcBef>
              <a:defRPr/>
            </a:pPr>
            <a:r>
              <a:rPr lang="fr-BE" sz="1800" cap="small" spc="50" dirty="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Enjeux des </a:t>
            </a:r>
            <a:r>
              <a:rPr lang="fr-BE" sz="1800" cap="small" spc="50" dirty="0"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CRU</a:t>
            </a:r>
          </a:p>
          <a:p>
            <a:pPr>
              <a:spcBef>
                <a:spcPct val="20000"/>
              </a:spcBef>
              <a:defRPr/>
            </a:pPr>
            <a:r>
              <a:rPr lang="fr-BE" sz="1800" cap="small" spc="50" dirty="0" err="1">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Uitdagingen</a:t>
            </a:r>
            <a:r>
              <a:rPr lang="fr-BE" sz="1800" cap="small" spc="50" dirty="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fr-BE" sz="1800" cap="small" spc="50" dirty="0" err="1">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voor</a:t>
            </a:r>
            <a:r>
              <a:rPr lang="fr-BE" sz="1800" cap="small" spc="50" dirty="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 de </a:t>
            </a:r>
            <a:r>
              <a:rPr lang="fr-BE" sz="1800" cap="small" spc="50" dirty="0" err="1"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SVC's</a:t>
            </a:r>
            <a:endParaRPr lang="fr-BE" sz="1800" cap="small" spc="50" dirty="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29413"/>
            <a:ext cx="914400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0413" y="857707"/>
            <a:ext cx="8078787" cy="4862870"/>
          </a:xfrm>
          <a:prstGeom prst="rect">
            <a:avLst/>
          </a:prstGeom>
        </p:spPr>
        <p:txBody>
          <a:bodyPr wrap="square">
            <a:spAutoFit/>
          </a:bodyPr>
          <a:lstStyle/>
          <a:p>
            <a:pPr marL="0" indent="0" fontAlgn="auto">
              <a:lnSpc>
                <a:spcPct val="150000"/>
              </a:lnSpc>
              <a:spcBef>
                <a:spcPts val="300"/>
              </a:spcBef>
              <a:spcAft>
                <a:spcPts val="600"/>
              </a:spcAft>
              <a:buFont typeface="Arial" panose="020B0604020202020204" pitchFamily="34" charset="0"/>
              <a:buNone/>
              <a:defRPr/>
            </a:pPr>
            <a:r>
              <a:rPr lang="fr-BE" sz="1500" b="1" dirty="0" smtClean="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rPr>
              <a:t>Budget</a:t>
            </a:r>
            <a:endParaRPr lang="fr-BE" sz="1500" b="1" dirty="0">
              <a:solidFill>
                <a:srgbClr val="00A7E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52438" lvl="1" indent="-269875" eaLnBrk="0" hangingPunct="0">
              <a:lnSpc>
                <a:spcPct val="150000"/>
              </a:lnSpc>
              <a:spcBef>
                <a:spcPts val="0"/>
              </a:spcBef>
              <a:spcAft>
                <a:spcPts val="600"/>
              </a:spcAft>
              <a:buClr>
                <a:srgbClr val="00A7E3"/>
              </a:buClr>
              <a:buSzPct val="120000"/>
              <a:buFont typeface="Wingdings 3" panose="05040102010807070707" pitchFamily="18" charset="2"/>
              <a:buChar char="î"/>
              <a:defRPr/>
            </a:pPr>
            <a:r>
              <a:rPr lang="fr-BE"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110 000 000 euros pour les 5 </a:t>
            </a:r>
            <a:r>
              <a:rPr lang="fr-BE" sz="15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CRU</a:t>
            </a:r>
            <a:endParaRPr lang="fr-BE"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52438" lvl="1" indent="-269875" eaLnBrk="0" hangingPunct="0">
              <a:lnSpc>
                <a:spcPct val="150000"/>
              </a:lnSpc>
              <a:spcBef>
                <a:spcPts val="0"/>
              </a:spcBef>
              <a:spcAft>
                <a:spcPts val="600"/>
              </a:spcAft>
              <a:buClr>
                <a:srgbClr val="00A7E3"/>
              </a:buClr>
              <a:buSzPct val="120000"/>
              <a:buFont typeface="Wingdings 3" panose="05040102010807070707" pitchFamily="18" charset="2"/>
              <a:buChar char="î"/>
              <a:defRPr/>
            </a:pPr>
            <a:r>
              <a:rPr lang="fr-BE" sz="1500" u="sng"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soit +/- 22 millions pour un CRU </a:t>
            </a:r>
            <a:r>
              <a:rPr lang="fr-BE"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en financement propre, mais apports financiers des partenaires fédéral, régionaux et communaux s’ajoutent à ce montant (Beliris, Bruxelles Environnement, Bruxelles </a:t>
            </a:r>
            <a:r>
              <a:rPr lang="fr-BE" sz="15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Mobilité, etc.). </a:t>
            </a:r>
            <a:r>
              <a:rPr lang="fr-BE"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Pour le seul CRU </a:t>
            </a:r>
            <a:r>
              <a:rPr lang="fr-BE" sz="15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3, </a:t>
            </a:r>
            <a:r>
              <a:rPr lang="fr-BE"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l’ensemble des investissements s’élèvera à quelques </a:t>
            </a:r>
            <a:r>
              <a:rPr lang="fr-BE" sz="15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63 270 683 euros</a:t>
            </a:r>
            <a:endParaRPr lang="fr-BE"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fontAlgn="auto">
              <a:lnSpc>
                <a:spcPct val="150000"/>
              </a:lnSpc>
              <a:spcBef>
                <a:spcPts val="1800"/>
              </a:spcBef>
              <a:spcAft>
                <a:spcPts val="600"/>
              </a:spcAft>
              <a:buNone/>
              <a:defRPr/>
            </a:pPr>
            <a:r>
              <a:rPr lang="fr-BE" sz="1500" b="1" dirty="0" smtClean="0">
                <a:solidFill>
                  <a:srgbClr val="7FB11B"/>
                </a:solidFill>
                <a:latin typeface="Arial Unicode MS" panose="020B0604020202020204" pitchFamily="34" charset="-128"/>
                <a:ea typeface="Arial Unicode MS" panose="020B0604020202020204" pitchFamily="34" charset="-128"/>
                <a:cs typeface="Arial Unicode MS" panose="020B0604020202020204" pitchFamily="34" charset="-128"/>
              </a:rPr>
              <a:t>Budget</a:t>
            </a:r>
          </a:p>
          <a:p>
            <a:pPr marL="452438" lvl="1" indent="-269875">
              <a:lnSpc>
                <a:spcPct val="150000"/>
              </a:lnSpc>
              <a:spcBef>
                <a:spcPts val="0"/>
              </a:spcBef>
              <a:spcAft>
                <a:spcPts val="600"/>
              </a:spcAft>
              <a:buClr>
                <a:srgbClr val="7FB11B"/>
              </a:buClr>
              <a:buSzPct val="120000"/>
              <a:buFont typeface="Wingdings 3" panose="05040102010807070707" pitchFamily="18" charset="2"/>
              <a:buChar char="î"/>
              <a:defRPr/>
            </a:pPr>
            <a:r>
              <a:rPr lang="nl-NL" sz="15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110 000 000 </a:t>
            </a:r>
            <a:r>
              <a:rPr lang="nl-NL"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euro voor de 5 </a:t>
            </a:r>
            <a:r>
              <a:rPr lang="nl-NL" sz="1500" dirty="0" err="1">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SVC's</a:t>
            </a:r>
            <a:r>
              <a:rPr lang="nl-NL"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452438" lvl="1" indent="-269875">
              <a:lnSpc>
                <a:spcPct val="150000"/>
              </a:lnSpc>
              <a:spcBef>
                <a:spcPts val="0"/>
              </a:spcBef>
              <a:spcAft>
                <a:spcPts val="600"/>
              </a:spcAft>
              <a:buClr>
                <a:srgbClr val="7FB11B"/>
              </a:buClr>
              <a:buSzPct val="120000"/>
              <a:buFont typeface="Wingdings 3" panose="05040102010807070707" pitchFamily="18" charset="2"/>
              <a:buChar char="î"/>
              <a:defRPr/>
            </a:pPr>
            <a:r>
              <a:rPr lang="nl-NL"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of +/- 22 miljoen eigen middelen voor een SVC, maar met financiële hulp van federale, gewestelijke en gemeentelijke partners waardoor dit bedrag toeneemt (Beliris, Leefmilieu </a:t>
            </a:r>
            <a:r>
              <a:rPr lang="nl-NL" sz="15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Brussel, Brussel Mobiliteit, enz.). </a:t>
            </a:r>
            <a:r>
              <a:rPr lang="nl-NL"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Alleen al voor het SVC </a:t>
            </a:r>
            <a:r>
              <a:rPr lang="nl-NL" sz="15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3 </a:t>
            </a:r>
            <a:r>
              <a:rPr lang="nl-NL"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bedragen alle investeringen samen ruim </a:t>
            </a:r>
            <a:r>
              <a:rPr lang="nl-NL" sz="1500"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63 270 683 euro</a:t>
            </a:r>
            <a:endParaRPr lang="nl-NL" sz="15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32661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6C9C8EC541C84C9934CCDD11A71C6D" ma:contentTypeVersion="11" ma:contentTypeDescription="Crée un document." ma:contentTypeScope="" ma:versionID="a6da54698fde8b20cd4a8ce1a89266ed">
  <xsd:schema xmlns:xsd="http://www.w3.org/2001/XMLSchema" xmlns:xs="http://www.w3.org/2001/XMLSchema" xmlns:p="http://schemas.microsoft.com/office/2006/metadata/properties" xmlns:ns2="ac2a1491-b51f-4fb9-8eed-484faeb724e6" xmlns:ns3="0d916f63-aec3-470e-8831-a1ff1f38b313" targetNamespace="http://schemas.microsoft.com/office/2006/metadata/properties" ma:root="true" ma:fieldsID="f4183e36d1e0f42b4fd338c036fb6f01" ns2:_="" ns3:_="">
    <xsd:import namespace="ac2a1491-b51f-4fb9-8eed-484faeb724e6"/>
    <xsd:import namespace="0d916f63-aec3-470e-8831-a1ff1f38b31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a1491-b51f-4fb9-8eed-484faeb724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9b4fc9d8-4944-4fd6-9510-f16de1615e8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916f63-aec3-470e-8831-a1ff1f38b31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f062921-4bea-4e6e-abe5-e5976f6e8342}" ma:internalName="TaxCatchAll" ma:showField="CatchAllData" ma:web="0d916f63-aec3-470e-8831-a1ff1f38b3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2a1491-b51f-4fb9-8eed-484faeb724e6">
      <Terms xmlns="http://schemas.microsoft.com/office/infopath/2007/PartnerControls"/>
    </lcf76f155ced4ddcb4097134ff3c332f>
    <TaxCatchAll xmlns="0d916f63-aec3-470e-8831-a1ff1f38b313" xsi:nil="true"/>
  </documentManagement>
</p:properties>
</file>

<file path=customXml/itemProps1.xml><?xml version="1.0" encoding="utf-8"?>
<ds:datastoreItem xmlns:ds="http://schemas.openxmlformats.org/officeDocument/2006/customXml" ds:itemID="{30CAD364-A0AE-46C6-ADE2-7D3AE1647ED4}"/>
</file>

<file path=customXml/itemProps2.xml><?xml version="1.0" encoding="utf-8"?>
<ds:datastoreItem xmlns:ds="http://schemas.openxmlformats.org/officeDocument/2006/customXml" ds:itemID="{00AF8C21-FB0A-4DD5-A288-70E3BE950DDF}"/>
</file>

<file path=customXml/itemProps3.xml><?xml version="1.0" encoding="utf-8"?>
<ds:datastoreItem xmlns:ds="http://schemas.openxmlformats.org/officeDocument/2006/customXml" ds:itemID="{1CA52B68-4A68-4A11-B674-9FF4DF817C83}"/>
</file>

<file path=docProps/app.xml><?xml version="1.0" encoding="utf-8"?>
<Properties xmlns="http://schemas.openxmlformats.org/officeDocument/2006/extended-properties" xmlns:vt="http://schemas.openxmlformats.org/officeDocument/2006/docPropsVTypes">
  <TotalTime>2083</TotalTime>
  <Words>861</Words>
  <Application>Microsoft Office PowerPoint</Application>
  <PresentationFormat>Affichage à l'écran (4:3)</PresentationFormat>
  <Paragraphs>163</Paragraphs>
  <Slides>18</Slides>
  <Notes>1</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Office Theme</vt:lpstr>
      <vt:lpstr>Présentation PowerPoint</vt:lpstr>
      <vt:lpstr>Présentation PowerPoint</vt:lpstr>
      <vt:lpstr>Présentation PowerPoint</vt:lpstr>
      <vt:lpstr>Présentation PowerPoint</vt:lpstr>
      <vt:lpstr>Zone de Revitalisation Urbaine Zone voor stedelijke herwaardering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MRBC-MBHG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POlbrechts@sprb.brussels</dc:creator>
  <cp:lastModifiedBy>Fabian Stévenne</cp:lastModifiedBy>
  <cp:revision>260</cp:revision>
  <cp:lastPrinted>2017-02-10T11:05:29Z</cp:lastPrinted>
  <dcterms:created xsi:type="dcterms:W3CDTF">2015-02-23T09:28:09Z</dcterms:created>
  <dcterms:modified xsi:type="dcterms:W3CDTF">2017-06-27T09:33:18Z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0x010100316C9C8EC541C84C9934CCDD11A71C6D</vt:lpwstr>
  </property>
</Properties>
</file>